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306" r:id="rId2"/>
    <p:sldId id="329" r:id="rId3"/>
    <p:sldId id="264" r:id="rId4"/>
    <p:sldId id="266" r:id="rId5"/>
    <p:sldId id="267" r:id="rId6"/>
    <p:sldId id="324" r:id="rId7"/>
    <p:sldId id="326" r:id="rId8"/>
    <p:sldId id="338" r:id="rId9"/>
    <p:sldId id="339" r:id="rId10"/>
    <p:sldId id="272" r:id="rId11"/>
    <p:sldId id="273" r:id="rId12"/>
    <p:sldId id="274" r:id="rId13"/>
    <p:sldId id="337" r:id="rId14"/>
    <p:sldId id="281" r:id="rId15"/>
    <p:sldId id="283" r:id="rId16"/>
    <p:sldId id="285" r:id="rId17"/>
    <p:sldId id="331" r:id="rId18"/>
    <p:sldId id="332" r:id="rId19"/>
    <p:sldId id="333" r:id="rId20"/>
    <p:sldId id="336" r:id="rId21"/>
    <p:sldId id="334" r:id="rId22"/>
    <p:sldId id="299" r:id="rId23"/>
    <p:sldId id="340" r:id="rId24"/>
    <p:sldId id="313" r:id="rId25"/>
    <p:sldId id="315" r:id="rId26"/>
    <p:sldId id="316" r:id="rId27"/>
  </p:sldIdLst>
  <p:sldSz cx="9144000" cy="6858000" type="screen4x3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5050"/>
    <a:srgbClr val="CC3300"/>
    <a:srgbClr val="CC0000"/>
    <a:srgbClr val="F8F8F8"/>
    <a:srgbClr val="4531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700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66"/>
        <p:guide pos="225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fr-FR"/>
              <a:t>OBSERVATOIRE DE L’EMPLOI 2013 ENQUÊTE REALISÉE PAR INGENIA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C7E26F-85C6-4AEC-A681-912571CF27BD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EED2A2-80CF-4CBF-BE86-2810115C86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19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0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2" name="AutoShape 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4" name="AutoShape 7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5" name="AutoShape 8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6" name="AutoShape 9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7" name="AutoShape 10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8" name="AutoShape 1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29" name="AutoShape 1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0" name="AutoShape 1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1" name="AutoShape 1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2" name="AutoShape 1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3" name="Text Box 16"/>
          <p:cNvSpPr txBox="1">
            <a:spLocks noChangeArrowheads="1"/>
          </p:cNvSpPr>
          <p:nvPr/>
        </p:nvSpPr>
        <p:spPr bwMode="auto">
          <a:xfrm>
            <a:off x="0" y="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4022725" y="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4835" name="Rectangle 1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6950" y="768350"/>
            <a:ext cx="5081588" cy="381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67" name="Rectangle 19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54675" cy="458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34837" name="Text Box 20"/>
          <p:cNvSpPr txBox="1">
            <a:spLocks noChangeArrowheads="1"/>
          </p:cNvSpPr>
          <p:nvPr/>
        </p:nvSpPr>
        <p:spPr bwMode="auto">
          <a:xfrm>
            <a:off x="0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/>
          </p:nvPr>
        </p:nvSpPr>
        <p:spPr bwMode="auto">
          <a:xfrm>
            <a:off x="4022725" y="9721850"/>
            <a:ext cx="3049588" cy="48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106" tIns="48414" rIns="93106" bIns="48414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7000"/>
              </a:lnSpc>
              <a:buClrTx/>
              <a:buSzPct val="100000"/>
              <a:buFontTx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  <a:defRPr sz="1100">
                <a:solidFill>
                  <a:srgbClr val="000000"/>
                </a:solidFill>
                <a:latin typeface="Arial" charset="0"/>
                <a:ea typeface="Lucida Sans Unicode" pitchFamily="34" charset="0"/>
              </a:defRPr>
            </a:lvl1pPr>
          </a:lstStyle>
          <a:p>
            <a:pPr>
              <a:defRPr/>
            </a:pPr>
            <a:fld id="{2CD34C26-2753-4176-9374-94D740C9C08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D23EC751-BB29-41AF-B876-13AB83CF2D77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BFCAE20E-4B61-484A-9200-6E6C597727D6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36869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70AAB196-717A-4EEC-9BF0-EF56AA9B247E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5E24346D-4D3B-482E-8821-1D4C29558C82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083BD981-8237-4872-B5D6-81C7B6C4B564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16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2C3E8D52-820D-4372-95A2-6F99B2DF66A6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16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47D0AD37-FBB7-4E07-85A0-72FEB6FAA819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CCADCC69-BCC1-46D7-B02D-DB99E123F25C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59396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59397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70B99E3-997B-4D2C-9132-71E29400CD5A}" type="slidenum">
              <a:rPr lang="en-GB" altLang="fr-FR"/>
              <a:pPr/>
              <a:t>23</a:t>
            </a:fld>
            <a:endParaRPr lang="en-GB" altLang="fr-FR"/>
          </a:p>
        </p:txBody>
      </p:sp>
      <p:sp>
        <p:nvSpPr>
          <p:cNvPr id="124931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 eaLnBrk="1" hangingPunct="1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5513" algn="l"/>
                <a:tab pos="1392238" algn="l"/>
                <a:tab pos="1855788" algn="l"/>
                <a:tab pos="2322513" algn="l"/>
                <a:tab pos="2784475" algn="l"/>
                <a:tab pos="3251200" algn="l"/>
                <a:tab pos="3714750" algn="l"/>
                <a:tab pos="4179888" algn="l"/>
                <a:tab pos="4643438" algn="l"/>
                <a:tab pos="5108575" algn="l"/>
                <a:tab pos="5572125" algn="l"/>
                <a:tab pos="6038850" algn="l"/>
                <a:tab pos="6502400" algn="l"/>
                <a:tab pos="6969125" algn="l"/>
                <a:tab pos="7434263" algn="l"/>
                <a:tab pos="7897813" algn="l"/>
                <a:tab pos="8362950" algn="l"/>
                <a:tab pos="8826500" algn="l"/>
                <a:tab pos="9293225" algn="l"/>
              </a:tabLst>
            </a:pPr>
            <a:fld id="{CC7C83D9-B011-4471-9E58-2788A4A66076}" type="slidenum">
              <a:rPr lang="en-GB" altLang="fr-FR" sz="1100">
                <a:solidFill>
                  <a:srgbClr val="000000"/>
                </a:solidFill>
              </a:rPr>
              <a:pPr algn="r" eaLnBrk="1" hangingPunct="1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5513" algn="l"/>
                  <a:tab pos="1392238" algn="l"/>
                  <a:tab pos="1855788" algn="l"/>
                  <a:tab pos="2322513" algn="l"/>
                  <a:tab pos="2784475" algn="l"/>
                  <a:tab pos="3251200" algn="l"/>
                  <a:tab pos="3714750" algn="l"/>
                  <a:tab pos="4179888" algn="l"/>
                  <a:tab pos="4643438" algn="l"/>
                  <a:tab pos="5108575" algn="l"/>
                  <a:tab pos="5572125" algn="l"/>
                  <a:tab pos="6038850" algn="l"/>
                  <a:tab pos="6502400" algn="l"/>
                  <a:tab pos="6969125" algn="l"/>
                  <a:tab pos="7434263" algn="l"/>
                  <a:tab pos="7897813" algn="l"/>
                  <a:tab pos="8362950" algn="l"/>
                  <a:tab pos="8826500" algn="l"/>
                  <a:tab pos="9293225" algn="l"/>
                </a:tabLst>
              </a:pPr>
              <a:t>23</a:t>
            </a:fld>
            <a:endParaRPr lang="en-GB" altLang="fr-FR" sz="1100">
              <a:solidFill>
                <a:srgbClr val="000000"/>
              </a:solidFill>
            </a:endParaRPr>
          </a:p>
        </p:txBody>
      </p:sp>
      <p:sp>
        <p:nvSpPr>
          <p:cNvPr id="124932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 eaLnBrk="1" hangingPunct="1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5513" algn="l"/>
                <a:tab pos="1392238" algn="l"/>
                <a:tab pos="1855788" algn="l"/>
                <a:tab pos="2322513" algn="l"/>
                <a:tab pos="2784475" algn="l"/>
                <a:tab pos="3251200" algn="l"/>
                <a:tab pos="3714750" algn="l"/>
                <a:tab pos="4179888" algn="l"/>
                <a:tab pos="4643438" algn="l"/>
                <a:tab pos="5108575" algn="l"/>
                <a:tab pos="5572125" algn="l"/>
                <a:tab pos="6038850" algn="l"/>
                <a:tab pos="6502400" algn="l"/>
                <a:tab pos="6969125" algn="l"/>
                <a:tab pos="7434263" algn="l"/>
                <a:tab pos="7897813" algn="l"/>
                <a:tab pos="8362950" algn="l"/>
                <a:tab pos="8826500" algn="l"/>
                <a:tab pos="9293225" algn="l"/>
              </a:tabLst>
            </a:pPr>
            <a:fld id="{3EF6AE85-9DC8-4211-AEC9-991AF7EF0492}" type="slidenum">
              <a:rPr lang="en-GB" altLang="fr-FR" sz="1100">
                <a:solidFill>
                  <a:srgbClr val="000000"/>
                </a:solidFill>
              </a:rPr>
              <a:pPr algn="r" eaLnBrk="1" hangingPunct="1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5513" algn="l"/>
                  <a:tab pos="1392238" algn="l"/>
                  <a:tab pos="1855788" algn="l"/>
                  <a:tab pos="2322513" algn="l"/>
                  <a:tab pos="2784475" algn="l"/>
                  <a:tab pos="3251200" algn="l"/>
                  <a:tab pos="3714750" algn="l"/>
                  <a:tab pos="4179888" algn="l"/>
                  <a:tab pos="4643438" algn="l"/>
                  <a:tab pos="5108575" algn="l"/>
                  <a:tab pos="5572125" algn="l"/>
                  <a:tab pos="6038850" algn="l"/>
                  <a:tab pos="6502400" algn="l"/>
                  <a:tab pos="6969125" algn="l"/>
                  <a:tab pos="7434263" algn="l"/>
                  <a:tab pos="7897813" algn="l"/>
                  <a:tab pos="8362950" algn="l"/>
                  <a:tab pos="8826500" algn="l"/>
                  <a:tab pos="9293225" algn="l"/>
                </a:tabLst>
              </a:pPr>
              <a:t>23</a:t>
            </a:fld>
            <a:endParaRPr lang="en-GB" altLang="fr-FR" sz="1100">
              <a:solidFill>
                <a:srgbClr val="000000"/>
              </a:solidFill>
            </a:endParaRPr>
          </a:p>
        </p:txBody>
      </p:sp>
      <p:sp>
        <p:nvSpPr>
          <p:cNvPr id="124933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 eaLnBrk="1" hangingPunct="1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124934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66D57162-7075-45BF-B388-9DDF840507E9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68C38180-CA2E-450C-A562-922373E5EA6D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0F484A2C-1A82-4F36-B3F3-24E974E2B93A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10B15639-0C84-46CD-BB4E-3FBB8142B431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1444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1445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7E412F9E-260C-45DA-A265-77CA3F617BFF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26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C46CB6BF-0E7F-4DAB-96DE-BADBF1F46915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26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62468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9F51775F-323A-45FB-A19B-8ECA9BC5A685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3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1839EA45-64F8-47CD-9597-8741436C9AD4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3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408AE804-64C7-494F-984B-106F870F3C0F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1A9C3348-DB3F-4EDA-B839-CAD861C77515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39941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3A31E30E-FAB4-44FF-B4E8-95229E79861C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8BC7B462-F0DD-4719-B5EF-4A71B8365ABA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5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F5841D2B-5A5F-48E4-B397-95C4D9EA82A1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9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6DA874CE-9432-4782-BB1D-60F8A8B03853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9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58373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515796E8-170F-435E-8659-F117D753102A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10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57CFA00A-B5C8-45D6-B1C8-ACB2BE2E08A4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10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65AFEDCF-3003-4430-8911-2FE8A9E68F12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11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79357B54-D845-4123-ACA2-2AECA50B8D6E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11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DE1FA347-3AEE-48D5-9CE2-6123625A5370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ED46442D-4406-4658-94CB-DE522CCD74E6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022725" y="9721850"/>
            <a:ext cx="3051175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1F1E3951-3705-443A-A546-F5FE196CA701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022725" y="9721850"/>
            <a:ext cx="3073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06" tIns="48414" rIns="93106" bIns="48414" anchor="b"/>
          <a:lstStyle/>
          <a:p>
            <a:pPr algn="r">
              <a:lnSpc>
                <a:spcPct val="87000"/>
              </a:lnSpc>
              <a:buSzPct val="100000"/>
              <a:buFont typeface="Times New Roman" pitchFamily="18" charset="0"/>
              <a:buNone/>
              <a:tabLst>
                <a:tab pos="0" algn="l"/>
                <a:tab pos="461963" algn="l"/>
                <a:tab pos="927100" algn="l"/>
                <a:tab pos="1392238" algn="l"/>
                <a:tab pos="1857375" algn="l"/>
                <a:tab pos="2322513" algn="l"/>
                <a:tab pos="2786063" algn="l"/>
                <a:tab pos="3251200" algn="l"/>
                <a:tab pos="3716338" algn="l"/>
                <a:tab pos="4181475" algn="l"/>
                <a:tab pos="4643438" algn="l"/>
                <a:tab pos="5110163" algn="l"/>
                <a:tab pos="5572125" algn="l"/>
                <a:tab pos="6040438" algn="l"/>
                <a:tab pos="6502400" algn="l"/>
                <a:tab pos="6970713" algn="l"/>
                <a:tab pos="7434263" algn="l"/>
                <a:tab pos="7899400" algn="l"/>
                <a:tab pos="8364538" algn="l"/>
                <a:tab pos="8826500" algn="l"/>
                <a:tab pos="9294813" algn="l"/>
              </a:tabLst>
            </a:pPr>
            <a:fld id="{AE48E432-B22F-4D20-99C0-E099B81DA21B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87000"/>
                </a:lnSpc>
                <a:buSzPct val="100000"/>
                <a:buFont typeface="Times New Roman" pitchFamily="18" charset="0"/>
                <a:buNone/>
                <a:tabLst>
                  <a:tab pos="0" algn="l"/>
                  <a:tab pos="461963" algn="l"/>
                  <a:tab pos="927100" algn="l"/>
                  <a:tab pos="1392238" algn="l"/>
                  <a:tab pos="1857375" algn="l"/>
                  <a:tab pos="2322513" algn="l"/>
                  <a:tab pos="2786063" algn="l"/>
                  <a:tab pos="3251200" algn="l"/>
                  <a:tab pos="3716338" algn="l"/>
                  <a:tab pos="4181475" algn="l"/>
                  <a:tab pos="4643438" algn="l"/>
                  <a:tab pos="5110163" algn="l"/>
                  <a:tab pos="5572125" algn="l"/>
                  <a:tab pos="6040438" algn="l"/>
                  <a:tab pos="6502400" algn="l"/>
                  <a:tab pos="6970713" algn="l"/>
                  <a:tab pos="7434263" algn="l"/>
                  <a:tab pos="7899400" algn="l"/>
                  <a:tab pos="8364538" algn="l"/>
                  <a:tab pos="8826500" algn="l"/>
                  <a:tab pos="9294813" algn="l"/>
                </a:tabLst>
              </a:pPr>
              <a:t>14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962025" y="768350"/>
            <a:ext cx="5175250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8" rIns="94595" bIns="47298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7850" cy="4584700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BBF-5B26-487B-A929-29A01FAAA903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00C2-C8CE-4946-996D-29AB33D2EB6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06ADA-1118-465B-AED2-EAACD7C76956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F03AC-5499-4FA7-9327-C7353884EE8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EB019-B1D9-46DD-8E12-5C0421972A23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9C32D-60B5-44BE-A3CC-02657070636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1DDDA-3BF9-4822-A507-9AA6AB4514EC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8C343-D8D8-4EF1-9B60-DB73DDFD7DC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7BE11-65B9-4697-BD61-9CD21C171C0E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E8B2A-D848-4521-9839-C8D0DA0F4F4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FF2E5-6614-468A-AF07-3C5F084182AF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F24F7-200F-48A4-83AF-50CA844E5C3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F5FE-4A42-4733-8E8E-CCAE225C8DE7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6A52-187F-4EEE-BE11-AD0F4686D2E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0659A-2067-4AF9-97E6-81B05443E405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76359-E63A-4BEC-AC1C-DF381898E89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EDA45-8BC9-4C48-B327-A93E12745126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FA6F-EF93-4205-8DC4-16A166D6917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B721F-C151-4480-91A2-740E21FF23C6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29BA-D2F4-4E7A-88D8-BF7615BB372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9399-C28E-4A32-9B6F-C9879197D5BD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10D8-464D-4750-9525-58E854B9552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Lucida Sans Unicode" pitchFamily="34" charset="0"/>
              </a:defRPr>
            </a:lvl1pPr>
          </a:lstStyle>
          <a:p>
            <a:pPr>
              <a:defRPr/>
            </a:pPr>
            <a:fld id="{D5584281-DC5E-47D3-A332-0CD4D0CD6F66}" type="datetimeFigureOut">
              <a:rPr lang="fr-FR"/>
              <a:pPr>
                <a:defRPr/>
              </a:pPr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Lucida Sans Unicode" pitchFamily="34" charset="0"/>
              </a:defRPr>
            </a:lvl1pPr>
          </a:lstStyle>
          <a:p>
            <a:pPr>
              <a:defRPr/>
            </a:pPr>
            <a:fld id="{A11B2095-8DB4-4614-85A4-2B43ACDF1F3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980728"/>
            <a:ext cx="8280400" cy="4016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5400" dirty="0">
              <a:solidFill>
                <a:srgbClr val="006600"/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5400" dirty="0">
              <a:solidFill>
                <a:srgbClr val="006600"/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5400" dirty="0">
              <a:solidFill>
                <a:srgbClr val="006600"/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40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  <a:ea typeface="Lucida Sans Unicode" pitchFamily="34" charset="0"/>
                <a:cs typeface="Lucida Sans Unicode" pitchFamily="34" charset="0"/>
              </a:rPr>
              <a:t>OBSERVATOIRE </a:t>
            </a: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48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  <a:ea typeface="Lucida Sans Unicode" pitchFamily="34" charset="0"/>
                <a:cs typeface="Lucida Sans Unicode" pitchFamily="34" charset="0"/>
              </a:rPr>
              <a:t>DE  L’EMPLOI</a:t>
            </a: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48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lnSpc>
                <a:spcPts val="34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  <a:ea typeface="Lucida Sans Unicode" pitchFamily="34" charset="0"/>
                <a:cs typeface="Lucida Sans Unicode" pitchFamily="34" charset="0"/>
              </a:rPr>
              <a:t>2014</a:t>
            </a:r>
            <a:endParaRPr lang="fr-FR" sz="48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051" name="Image 2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03250"/>
            <a:ext cx="36718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7011987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E42393D-DB7E-4BD6-916A-69B604BF0BD2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835150" y="115888"/>
            <a:ext cx="6553200" cy="568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sp>
        <p:nvSpPr>
          <p:cNvPr id="30723" name="Rectangle 8"/>
          <p:cNvSpPr>
            <a:spLocks noChangeArrowheads="1"/>
          </p:cNvSpPr>
          <p:nvPr/>
        </p:nvSpPr>
        <p:spPr bwMode="auto">
          <a:xfrm>
            <a:off x="323850" y="1052513"/>
            <a:ext cx="8496300" cy="4199226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20675" indent="-319088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Temps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plein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          </a:t>
            </a:r>
            <a:r>
              <a:rPr lang="en-GB" sz="2800" b="1" dirty="0" smtClean="0">
                <a:solidFill>
                  <a:schemeClr val="tx1"/>
                </a:solidFill>
              </a:rPr>
              <a:t>91 </a:t>
            </a:r>
            <a:r>
              <a:rPr lang="en-GB" sz="2800" b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800" b="1" dirty="0">
                <a:solidFill>
                  <a:srgbClr val="000099"/>
                </a:solidFill>
              </a:rPr>
              <a:t>             </a:t>
            </a:r>
          </a:p>
          <a:p>
            <a:pPr marL="320675" indent="-319088" algn="ctr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800" b="1" dirty="0">
                <a:solidFill>
                  <a:srgbClr val="000099"/>
                </a:solidFill>
              </a:rPr>
              <a:t>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Partiel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choisi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b="1" dirty="0">
                <a:solidFill>
                  <a:srgbClr val="000099"/>
                </a:solidFill>
              </a:rPr>
              <a:t>        </a:t>
            </a:r>
            <a:r>
              <a:rPr lang="en-GB" sz="2800" b="1" dirty="0" smtClean="0">
                <a:solidFill>
                  <a:srgbClr val="000099"/>
                </a:solidFill>
              </a:rPr>
              <a:t> </a:t>
            </a:r>
            <a:r>
              <a:rPr lang="en-GB" sz="2800" b="1" dirty="0" smtClean="0">
                <a:solidFill>
                  <a:schemeClr val="tx1"/>
                </a:solidFill>
              </a:rPr>
              <a:t>9 </a:t>
            </a:r>
            <a:r>
              <a:rPr lang="en-GB" sz="2800" b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800" b="1" dirty="0">
                <a:solidFill>
                  <a:srgbClr val="000099"/>
                </a:solidFill>
              </a:rPr>
              <a:t>	</a:t>
            </a:r>
          </a:p>
          <a:p>
            <a:pPr marL="320675" indent="-319088" algn="ctr">
              <a:lnSpc>
                <a:spcPct val="87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800" b="1" dirty="0">
                <a:solidFill>
                  <a:srgbClr val="000099"/>
                </a:solidFill>
              </a:rPr>
              <a:t>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Partiel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subi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r>
              <a:rPr lang="en-GB" sz="2800" b="1" dirty="0">
                <a:solidFill>
                  <a:schemeClr val="tx1"/>
                </a:solidFill>
              </a:rPr>
              <a:t>0 %</a:t>
            </a:r>
            <a:r>
              <a:rPr lang="en-GB" sz="2800" b="1" dirty="0">
                <a:solidFill>
                  <a:srgbClr val="000099"/>
                </a:solidFill>
              </a:rPr>
              <a:t>        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dirty="0">
              <a:solidFill>
                <a:srgbClr val="003366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L’emploi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à temps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partiel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concerne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Agri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sur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dix,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exclusivement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par </a:t>
            </a:r>
            <a:r>
              <a:rPr lang="en-GB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choix</a:t>
            </a:r>
            <a:r>
              <a:rPr lang="en-GB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personnel.</a:t>
            </a:r>
          </a:p>
        </p:txBody>
      </p:sp>
      <p:pic>
        <p:nvPicPr>
          <p:cNvPr id="11269" name="Image 10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1886919-DB59-47AC-BEA9-9C9A20B243EA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468313" y="549274"/>
            <a:ext cx="8242300" cy="475193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ts val="100"/>
              </a:spcBef>
              <a:buClrTx/>
              <a:buFontTx/>
              <a:buNone/>
              <a:defRPr/>
            </a:pPr>
            <a:endParaRPr lang="en-GB" sz="4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87000"/>
              </a:lnSpc>
              <a:spcBef>
                <a:spcPts val="9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accent2"/>
                </a:solidFill>
                <a:latin typeface="Arial Black" pitchFamily="34" charset="0"/>
              </a:rPr>
              <a:t>LIEU DE TRAVAIL</a:t>
            </a:r>
            <a:endParaRPr lang="en-GB" b="1" i="1" dirty="0" smtClean="0">
              <a:solidFill>
                <a:schemeClr val="accent2"/>
              </a:solidFill>
              <a:latin typeface="Arial Black" pitchFamily="34" charset="0"/>
            </a:endParaRPr>
          </a:p>
          <a:p>
            <a:pPr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en-GB" sz="200" b="1" dirty="0" smtClean="0">
              <a:solidFill>
                <a:srgbClr val="000099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BRETAGNE-PAYS DE LA LOIRE    	 </a:t>
            </a:r>
            <a:r>
              <a:rPr lang="en-GB" sz="2600" b="1" dirty="0" smtClean="0">
                <a:solidFill>
                  <a:schemeClr val="tx1"/>
                </a:solidFill>
              </a:rPr>
              <a:t>16 %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AQUITAINE-MIDI PYRENNES          	 </a:t>
            </a:r>
            <a:r>
              <a:rPr lang="en-GB" sz="2600" b="1" dirty="0" smtClean="0">
                <a:solidFill>
                  <a:schemeClr val="tx1"/>
                </a:solidFill>
              </a:rPr>
              <a:t>15 %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RHÔNE ALPES			                      	 </a:t>
            </a:r>
            <a:r>
              <a:rPr lang="en-GB" sz="2600" b="1" dirty="0" smtClean="0">
                <a:solidFill>
                  <a:schemeClr val="tx1"/>
                </a:solidFill>
              </a:rPr>
              <a:t>12 %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ÎLE DE FRANCE                                  	   </a:t>
            </a:r>
            <a:r>
              <a:rPr lang="en-GB" sz="2600" b="1" dirty="0" smtClean="0">
                <a:solidFill>
                  <a:schemeClr val="tx1"/>
                </a:solidFill>
              </a:rPr>
              <a:t>9 %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NORD-PAS de CALAIS                           </a:t>
            </a:r>
            <a:r>
              <a:rPr lang="en-GB" sz="2600" b="1" dirty="0" smtClean="0">
                <a:solidFill>
                  <a:schemeClr val="tx1"/>
                </a:solidFill>
              </a:rPr>
              <a:t>8 %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dirty="0" smtClean="0">
                <a:solidFill>
                  <a:schemeClr val="tx2">
                    <a:lumMod val="75000"/>
                  </a:schemeClr>
                </a:solidFill>
              </a:rPr>
              <a:t>ÉTRANGER                                           </a:t>
            </a:r>
            <a:r>
              <a:rPr lang="en-GB" sz="2600" b="1" dirty="0" smtClean="0">
                <a:solidFill>
                  <a:schemeClr val="tx1"/>
                </a:solidFill>
              </a:rPr>
              <a:t>10 %</a:t>
            </a: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600" b="1" i="1" dirty="0" smtClean="0">
                <a:solidFill>
                  <a:srgbClr val="00B050"/>
                </a:solidFill>
              </a:rPr>
              <a:t>Ensemble</a:t>
            </a:r>
            <a:r>
              <a:rPr lang="en-GB" sz="2600" b="1" dirty="0" smtClean="0">
                <a:solidFill>
                  <a:srgbClr val="00B050"/>
                </a:solidFill>
              </a:rPr>
              <a:t>                       	 				 70 %</a:t>
            </a:r>
            <a:endParaRPr lang="en-GB" sz="2800" b="1" dirty="0" smtClean="0">
              <a:solidFill>
                <a:srgbClr val="00B050"/>
              </a:solidFill>
            </a:endParaRPr>
          </a:p>
          <a:p>
            <a:pPr>
              <a:lnSpc>
                <a:spcPct val="87000"/>
              </a:lnSpc>
              <a:spcBef>
                <a:spcPts val="650"/>
              </a:spcBef>
              <a:buClrTx/>
              <a:buFontTx/>
              <a:buNone/>
              <a:defRPr/>
            </a:pPr>
            <a:endParaRPr lang="en-GB" sz="4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87000"/>
              </a:lnSpc>
              <a:spcBef>
                <a:spcPts val="650"/>
              </a:spcBef>
              <a:buClrTx/>
              <a:buFontTx/>
              <a:buNone/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L’international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maintient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selon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les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années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entre 8 et 10 %.</a:t>
            </a:r>
          </a:p>
          <a:p>
            <a:pPr algn="ctr">
              <a:lnSpc>
                <a:spcPct val="87000"/>
              </a:lnSpc>
              <a:spcBef>
                <a:spcPts val="65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correlation entre le lieu de travail et l’implantation des Ecoles se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confirme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>
              <a:lnSpc>
                <a:spcPct val="87000"/>
              </a:lnSpc>
              <a:spcBef>
                <a:spcPts val="650"/>
              </a:spcBef>
              <a:buClrTx/>
              <a:buFontTx/>
              <a:buNone/>
              <a:defRPr/>
            </a:pPr>
            <a:endParaRPr lang="en-GB" sz="2600" b="1" i="1" dirty="0" smtClean="0">
              <a:solidFill>
                <a:srgbClr val="C00000"/>
              </a:solidFill>
            </a:endParaRPr>
          </a:p>
          <a:p>
            <a:pPr>
              <a:lnSpc>
                <a:spcPct val="87000"/>
              </a:lnSpc>
              <a:spcBef>
                <a:spcPts val="650"/>
              </a:spcBef>
              <a:buClrTx/>
              <a:buFontTx/>
              <a:buNone/>
              <a:defRPr/>
            </a:pPr>
            <a:endParaRPr lang="en-GB" sz="2600" b="1" i="1" dirty="0" smtClean="0">
              <a:solidFill>
                <a:srgbClr val="C00000"/>
              </a:solidFill>
            </a:endParaRP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908175" y="188913"/>
            <a:ext cx="6264275" cy="56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pic>
        <p:nvPicPr>
          <p:cNvPr id="12293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539552" y="5373216"/>
            <a:ext cx="82073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0675" indent="-319088" algn="ctr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Arial Black" pitchFamily="34" charset="0"/>
              </a:rPr>
              <a:t>DOMICILE &amp; LIEU DE TRAVAIL</a:t>
            </a:r>
            <a:endParaRPr lang="en-GB" b="1" dirty="0">
              <a:solidFill>
                <a:schemeClr val="accent2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err="1">
                <a:solidFill>
                  <a:srgbClr val="000099"/>
                </a:solidFill>
              </a:rPr>
              <a:t>Distants</a:t>
            </a:r>
            <a:r>
              <a:rPr lang="en-GB" sz="2000" b="1" dirty="0">
                <a:solidFill>
                  <a:srgbClr val="000099"/>
                </a:solidFill>
              </a:rPr>
              <a:t> de + de 100 </a:t>
            </a:r>
            <a:r>
              <a:rPr lang="en-GB" sz="2000" b="1" dirty="0" err="1">
                <a:solidFill>
                  <a:srgbClr val="000099"/>
                </a:solidFill>
              </a:rPr>
              <a:t>kms</a:t>
            </a:r>
            <a:r>
              <a:rPr lang="en-GB" sz="2000" b="1" dirty="0">
                <a:solidFill>
                  <a:srgbClr val="000099"/>
                </a:solidFill>
              </a:rPr>
              <a:t> :       </a:t>
            </a:r>
            <a:r>
              <a:rPr lang="en-GB" sz="2000" b="1" dirty="0">
                <a:solidFill>
                  <a:schemeClr val="tx1"/>
                </a:solidFill>
              </a:rPr>
              <a:t>8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%                   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011987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FDAC93D-920F-4E7D-9F7B-9A24D4C2C4DE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250825" y="1196975"/>
            <a:ext cx="8569325" cy="490326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20675" indent="-319088" algn="just"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Arial Black" pitchFamily="34" charset="0"/>
              </a:rPr>
              <a:t>COMMENT AVEZ-VOUS TROUVÉ VOTRE EMPLOI ACTUEL ?</a:t>
            </a:r>
          </a:p>
          <a:p>
            <a:pPr marL="320675" indent="-319088" algn="ctr"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1000" b="1" dirty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900" b="1" dirty="0">
              <a:solidFill>
                <a:srgbClr val="000099"/>
              </a:solidFill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		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Par relations (pro,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perso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, AI et INGENIA)                     </a:t>
            </a:r>
            <a:r>
              <a:rPr lang="en-GB" sz="2000" b="1" dirty="0" smtClean="0">
                <a:solidFill>
                  <a:schemeClr val="tx1"/>
                </a:solidFill>
              </a:rPr>
              <a:t>40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APEC, APECITA                     							</a:t>
            </a:r>
            <a:r>
              <a:rPr lang="en-GB" sz="2000" b="1" dirty="0" smtClean="0">
                <a:solidFill>
                  <a:schemeClr val="tx1"/>
                </a:solidFill>
              </a:rPr>
              <a:t>18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Candidature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spontanée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       	  						</a:t>
            </a:r>
            <a:r>
              <a:rPr lang="en-GB" sz="2000" b="1" dirty="0" smtClean="0">
                <a:solidFill>
                  <a:schemeClr val="tx1"/>
                </a:solidFill>
              </a:rPr>
              <a:t>14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Suite à un stage                      	 						</a:t>
            </a:r>
            <a:r>
              <a:rPr lang="en-GB" sz="2000" b="1" dirty="0" smtClean="0">
                <a:solidFill>
                  <a:schemeClr val="tx1"/>
                </a:solidFill>
              </a:rPr>
              <a:t>  9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Annonces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	    				  					  </a:t>
            </a:r>
            <a:r>
              <a:rPr lang="en-GB" sz="2000" b="1" dirty="0">
                <a:solidFill>
                  <a:schemeClr val="tx1"/>
                </a:solidFill>
              </a:rPr>
              <a:t>8 %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Sites internet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emplois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 (1)			   					  </a:t>
            </a:r>
            <a:r>
              <a:rPr lang="en-GB" sz="2000" b="1" dirty="0">
                <a:solidFill>
                  <a:schemeClr val="tx1"/>
                </a:solidFill>
              </a:rPr>
              <a:t>7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Approche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 Cabinet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ou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Entreprises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    				  </a:t>
            </a:r>
            <a:r>
              <a:rPr lang="en-GB" sz="2000" b="1" dirty="0">
                <a:solidFill>
                  <a:schemeClr val="tx1"/>
                </a:solidFill>
              </a:rPr>
              <a:t>5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Sites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entreprises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						    			  </a:t>
            </a:r>
            <a:r>
              <a:rPr lang="en-GB" sz="2000" b="1" dirty="0">
                <a:solidFill>
                  <a:schemeClr val="tx1"/>
                </a:solidFill>
              </a:rPr>
              <a:t>3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%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           </a:t>
            </a: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800" b="1" i="1" dirty="0">
                <a:solidFill>
                  <a:schemeClr val="accent1"/>
                </a:solidFill>
              </a:rPr>
              <a:t>Les Relations </a:t>
            </a:r>
            <a:r>
              <a:rPr lang="en-GB" sz="1800" b="1" i="1" dirty="0" err="1">
                <a:solidFill>
                  <a:schemeClr val="accent1"/>
                </a:solidFill>
              </a:rPr>
              <a:t>Personnelles</a:t>
            </a:r>
            <a:r>
              <a:rPr lang="en-GB" sz="1800" b="1" i="1" dirty="0">
                <a:solidFill>
                  <a:schemeClr val="accent1"/>
                </a:solidFill>
              </a:rPr>
              <a:t> </a:t>
            </a:r>
            <a:r>
              <a:rPr lang="en-GB" sz="1800" b="1" i="1" dirty="0" err="1">
                <a:solidFill>
                  <a:schemeClr val="accent1"/>
                </a:solidFill>
              </a:rPr>
              <a:t>demeurent</a:t>
            </a:r>
            <a:r>
              <a:rPr lang="en-GB" sz="1800" b="1" i="1" dirty="0">
                <a:solidFill>
                  <a:schemeClr val="accent1"/>
                </a:solidFill>
              </a:rPr>
              <a:t> </a:t>
            </a:r>
            <a:r>
              <a:rPr lang="en-GB" sz="1800" b="1" i="1" dirty="0" smtClean="0">
                <a:solidFill>
                  <a:schemeClr val="accent1"/>
                </a:solidFill>
              </a:rPr>
              <a:t>leader et </a:t>
            </a:r>
            <a:r>
              <a:rPr lang="en-GB" sz="1800" b="1" i="1" dirty="0" err="1" smtClean="0">
                <a:solidFill>
                  <a:schemeClr val="accent1"/>
                </a:solidFill>
              </a:rPr>
              <a:t>démontrent</a:t>
            </a:r>
            <a:r>
              <a:rPr lang="en-GB" sz="1800" b="1" i="1" dirty="0" smtClean="0">
                <a:solidFill>
                  <a:schemeClr val="accent1"/>
                </a:solidFill>
              </a:rPr>
              <a:t> </a:t>
            </a:r>
            <a:r>
              <a:rPr lang="en-GB" sz="1800" b="1" i="1" dirty="0" err="1" smtClean="0">
                <a:solidFill>
                  <a:schemeClr val="accent1"/>
                </a:solidFill>
              </a:rPr>
              <a:t>l’importance</a:t>
            </a:r>
            <a:r>
              <a:rPr lang="en-GB" sz="1800" b="1" i="1" dirty="0" smtClean="0">
                <a:solidFill>
                  <a:schemeClr val="accent1"/>
                </a:solidFill>
              </a:rPr>
              <a:t> du </a:t>
            </a:r>
            <a:r>
              <a:rPr lang="en-GB" sz="1800" b="1" i="1" dirty="0" err="1" smtClean="0">
                <a:solidFill>
                  <a:schemeClr val="accent1"/>
                </a:solidFill>
              </a:rPr>
              <a:t>développement</a:t>
            </a:r>
            <a:r>
              <a:rPr lang="en-GB" sz="1800" b="1" i="1" dirty="0" smtClean="0">
                <a:solidFill>
                  <a:schemeClr val="accent1"/>
                </a:solidFill>
              </a:rPr>
              <a:t> du </a:t>
            </a:r>
            <a:r>
              <a:rPr lang="en-GB" sz="1800" b="1" i="1" dirty="0" err="1" smtClean="0">
                <a:solidFill>
                  <a:schemeClr val="accent1"/>
                </a:solidFill>
              </a:rPr>
              <a:t>réseau</a:t>
            </a:r>
            <a:r>
              <a:rPr lang="en-GB" sz="1800" b="1" i="1" dirty="0" smtClean="0">
                <a:solidFill>
                  <a:schemeClr val="accent1"/>
                </a:solidFill>
              </a:rPr>
              <a:t>.</a:t>
            </a:r>
            <a:endParaRPr lang="en-GB" sz="1800" b="1" i="1" dirty="0">
              <a:solidFill>
                <a:schemeClr val="accent1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32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000" b="1" i="1" dirty="0">
                <a:solidFill>
                  <a:srgbClr val="45318F"/>
                </a:solidFill>
              </a:rPr>
              <a:t>(1) </a:t>
            </a:r>
            <a:r>
              <a:rPr lang="en-GB" sz="1000" b="1" dirty="0" err="1">
                <a:solidFill>
                  <a:srgbClr val="45318F"/>
                </a:solidFill>
              </a:rPr>
              <a:t>Keljob</a:t>
            </a:r>
            <a:r>
              <a:rPr lang="en-GB" sz="1000" b="1" dirty="0">
                <a:solidFill>
                  <a:srgbClr val="45318F"/>
                </a:solidFill>
              </a:rPr>
              <a:t>, </a:t>
            </a:r>
            <a:r>
              <a:rPr lang="en-GB" sz="1000" b="1" dirty="0" err="1">
                <a:solidFill>
                  <a:srgbClr val="45318F"/>
                </a:solidFill>
              </a:rPr>
              <a:t>Cadremploi</a:t>
            </a:r>
            <a:r>
              <a:rPr lang="en-GB" sz="1000" b="1" dirty="0">
                <a:solidFill>
                  <a:srgbClr val="45318F"/>
                </a:solidFill>
              </a:rPr>
              <a:t> </a:t>
            </a:r>
            <a:r>
              <a:rPr lang="en-GB" sz="1000" b="1" dirty="0">
                <a:solidFill>
                  <a:srgbClr val="000099"/>
                </a:solidFill>
              </a:rPr>
              <a:t>...</a:t>
            </a:r>
            <a:endParaRPr lang="en-GB" sz="1000" b="1" i="1" dirty="0">
              <a:solidFill>
                <a:srgbClr val="C00000"/>
              </a:solidFill>
            </a:endParaRPr>
          </a:p>
        </p:txBody>
      </p:sp>
      <p:pic>
        <p:nvPicPr>
          <p:cNvPr id="13316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259632" y="260648"/>
            <a:ext cx="6948264" cy="43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OBSERVATOIRE DE L’EMPLOI 2014 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764704"/>
            <a:ext cx="6390456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70000"/>
              </a:lnSpc>
              <a:spcBef>
                <a:spcPts val="35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en-GB" sz="2000" b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GB" sz="2000" b="1" dirty="0" smtClean="0">
                <a:solidFill>
                  <a:schemeClr val="accent2"/>
                </a:solidFill>
                <a:latin typeface="Arial Black" pitchFamily="34" charset="0"/>
              </a:rPr>
              <a:t>TAILLE DE VOTRE ENTREPRISE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340768"/>
            <a:ext cx="7416824" cy="290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70000"/>
              </a:lnSpc>
              <a:spcBef>
                <a:spcPts val="55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err="1" smtClean="0">
                <a:solidFill>
                  <a:srgbClr val="006600"/>
                </a:solidFill>
              </a:rPr>
              <a:t>Unipersonnelle</a:t>
            </a:r>
            <a:r>
              <a:rPr lang="en-GB" sz="1800" b="1" dirty="0" smtClean="0">
                <a:solidFill>
                  <a:srgbClr val="006600"/>
                </a:solidFill>
              </a:rPr>
              <a:t>                       		   		5 %    (6)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155679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006600"/>
                </a:solidFill>
              </a:rPr>
              <a:t>&lt; 10 </a:t>
            </a:r>
            <a:r>
              <a:rPr lang="en-GB" sz="1800" b="1" dirty="0" err="1" smtClean="0">
                <a:solidFill>
                  <a:srgbClr val="006600"/>
                </a:solidFill>
              </a:rPr>
              <a:t>salariés</a:t>
            </a:r>
            <a:r>
              <a:rPr lang="en-GB" sz="1800" b="1" dirty="0" smtClean="0">
                <a:solidFill>
                  <a:srgbClr val="006600"/>
                </a:solidFill>
              </a:rPr>
              <a:t>                                      	  	   12 %  (15) </a:t>
            </a:r>
            <a:endParaRPr lang="fr-FR" sz="1800" dirty="0"/>
          </a:p>
        </p:txBody>
      </p:sp>
      <p:sp>
        <p:nvSpPr>
          <p:cNvPr id="7" name="Rectangle 6"/>
          <p:cNvSpPr/>
          <p:nvPr/>
        </p:nvSpPr>
        <p:spPr>
          <a:xfrm>
            <a:off x="1259632" y="184482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006600"/>
                </a:solidFill>
              </a:rPr>
              <a:t>10 - 19                                        		            7 %    (5) </a:t>
            </a:r>
            <a:endParaRPr lang="fr-FR" sz="1800" dirty="0"/>
          </a:p>
        </p:txBody>
      </p:sp>
      <p:sp>
        <p:nvSpPr>
          <p:cNvPr id="8" name="Rectangle 7"/>
          <p:cNvSpPr/>
          <p:nvPr/>
        </p:nvSpPr>
        <p:spPr>
          <a:xfrm>
            <a:off x="1259632" y="220486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006600"/>
                </a:solidFill>
              </a:rPr>
              <a:t>20 - 49                                    	        	            8 %   (10)</a:t>
            </a:r>
            <a:endParaRPr lang="fr-FR" sz="1800" dirty="0"/>
          </a:p>
        </p:txBody>
      </p:sp>
      <p:sp>
        <p:nvSpPr>
          <p:cNvPr id="9" name="Rectangle 8"/>
          <p:cNvSpPr/>
          <p:nvPr/>
        </p:nvSpPr>
        <p:spPr>
          <a:xfrm>
            <a:off x="1259632" y="2636912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000099"/>
                </a:solidFill>
              </a:rPr>
              <a:t>50 - 99                                    		                   9 %   (10) </a:t>
            </a:r>
            <a:endParaRPr lang="fr-FR" sz="1800" dirty="0"/>
          </a:p>
        </p:txBody>
      </p:sp>
      <p:sp>
        <p:nvSpPr>
          <p:cNvPr id="10" name="Rectangle 9"/>
          <p:cNvSpPr/>
          <p:nvPr/>
        </p:nvSpPr>
        <p:spPr>
          <a:xfrm>
            <a:off x="899592" y="2924944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99"/>
                </a:solidFill>
              </a:rPr>
              <a:t>   </a:t>
            </a:r>
            <a:r>
              <a:rPr lang="en-GB" sz="1800" b="1" dirty="0" smtClean="0">
                <a:solidFill>
                  <a:srgbClr val="000099"/>
                </a:solidFill>
              </a:rPr>
              <a:t>100 - 249                                 		               12 %   (11) </a:t>
            </a:r>
            <a:endParaRPr lang="fr-FR" sz="1800" dirty="0"/>
          </a:p>
        </p:txBody>
      </p:sp>
      <p:sp>
        <p:nvSpPr>
          <p:cNvPr id="11" name="Rectangle 10"/>
          <p:cNvSpPr/>
          <p:nvPr/>
        </p:nvSpPr>
        <p:spPr>
          <a:xfrm>
            <a:off x="1115616" y="3284984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000099"/>
                </a:solidFill>
              </a:rPr>
              <a:t>250 - 499                                   		              6 %    (5)</a:t>
            </a:r>
            <a:endParaRPr lang="fr-FR" sz="1800" dirty="0"/>
          </a:p>
        </p:txBody>
      </p:sp>
      <p:sp>
        <p:nvSpPr>
          <p:cNvPr id="12" name="Rectangle 11"/>
          <p:cNvSpPr/>
          <p:nvPr/>
        </p:nvSpPr>
        <p:spPr>
          <a:xfrm>
            <a:off x="1115616" y="3717032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333300"/>
                </a:solidFill>
              </a:rPr>
              <a:t>500 - 1999                             		   	              11 %    (9) </a:t>
            </a:r>
            <a:endParaRPr lang="fr-FR" sz="1800" dirty="0"/>
          </a:p>
        </p:txBody>
      </p:sp>
      <p:sp>
        <p:nvSpPr>
          <p:cNvPr id="13" name="Rectangle 12"/>
          <p:cNvSpPr/>
          <p:nvPr/>
        </p:nvSpPr>
        <p:spPr>
          <a:xfrm>
            <a:off x="971600" y="4005064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333300"/>
                </a:solidFill>
              </a:rPr>
              <a:t>2000 et +                       		     			         30 %  (29)</a:t>
            </a:r>
            <a:endParaRPr lang="fr-FR" sz="1800" dirty="0"/>
          </a:p>
        </p:txBody>
      </p:sp>
      <p:sp>
        <p:nvSpPr>
          <p:cNvPr id="14" name="Rectangle 13"/>
          <p:cNvSpPr/>
          <p:nvPr/>
        </p:nvSpPr>
        <p:spPr>
          <a:xfrm>
            <a:off x="251520" y="4365104"/>
            <a:ext cx="8568952" cy="243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>
              <a:lnSpc>
                <a:spcPct val="70000"/>
              </a:lnSpc>
              <a:spcBef>
                <a:spcPts val="55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400" b="1" i="1" dirty="0" smtClean="0">
                <a:solidFill>
                  <a:schemeClr val="accent1"/>
                </a:solidFill>
              </a:rPr>
              <a:t>1/3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travaille</a:t>
            </a:r>
            <a:r>
              <a:rPr lang="en-GB" sz="1400" b="1" i="1" dirty="0" smtClean="0">
                <a:solidFill>
                  <a:schemeClr val="accent1"/>
                </a:solidFill>
              </a:rPr>
              <a:t>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dans</a:t>
            </a:r>
            <a:r>
              <a:rPr lang="en-GB" sz="1400" b="1" i="1" dirty="0" smtClean="0">
                <a:solidFill>
                  <a:schemeClr val="accent1"/>
                </a:solidFill>
              </a:rPr>
              <a:t> des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entreprises</a:t>
            </a:r>
            <a:r>
              <a:rPr lang="en-GB" sz="1400" b="1" i="1" dirty="0" smtClean="0">
                <a:solidFill>
                  <a:schemeClr val="accent1"/>
                </a:solidFill>
              </a:rPr>
              <a:t> de - 50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salariés</a:t>
            </a:r>
            <a:r>
              <a:rPr lang="en-GB" sz="1400" b="1" i="1" dirty="0" smtClean="0">
                <a:solidFill>
                  <a:schemeClr val="accent1"/>
                </a:solidFill>
              </a:rPr>
              <a:t> plus du 1/3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dans</a:t>
            </a:r>
            <a:r>
              <a:rPr lang="en-GB" sz="1400" b="1" i="1" dirty="0" smtClean="0">
                <a:solidFill>
                  <a:schemeClr val="accent1"/>
                </a:solidFill>
              </a:rPr>
              <a:t> les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entreprises</a:t>
            </a:r>
            <a:r>
              <a:rPr lang="en-GB" sz="1400" b="1" i="1" dirty="0" smtClean="0">
                <a:solidFill>
                  <a:schemeClr val="accent1"/>
                </a:solidFill>
              </a:rPr>
              <a:t> de +500 </a:t>
            </a:r>
            <a:r>
              <a:rPr lang="en-GB" sz="1400" b="1" i="1" dirty="0" err="1" smtClean="0">
                <a:solidFill>
                  <a:schemeClr val="accent1"/>
                </a:solidFill>
              </a:rPr>
              <a:t>salariés</a:t>
            </a:r>
            <a:endParaRPr lang="en-GB" sz="1400" b="1" i="1" dirty="0">
              <a:solidFill>
                <a:schemeClr val="accent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4869160"/>
            <a:ext cx="9144000" cy="189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70000"/>
              </a:lnSpc>
              <a:spcBef>
                <a:spcPts val="625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Arial Black" pitchFamily="34" charset="0"/>
              </a:rPr>
              <a:t>			RAYONNEMENT PERCU DE L’ENTREPRISE</a:t>
            </a:r>
            <a:r>
              <a:rPr lang="en-GB" sz="2000" b="1" dirty="0" smtClean="0">
                <a:solidFill>
                  <a:schemeClr val="accent2"/>
                </a:solidFill>
              </a:rPr>
              <a:t>         </a:t>
            </a:r>
            <a:r>
              <a:rPr lang="en-GB" b="1" dirty="0" smtClean="0">
                <a:solidFill>
                  <a:srgbClr val="000099"/>
                </a:solidFill>
              </a:rPr>
              <a:t>		        </a:t>
            </a:r>
          </a:p>
          <a:p>
            <a:pPr marL="320675" indent="-319088">
              <a:lnSpc>
                <a:spcPct val="70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		</a:t>
            </a:r>
            <a:r>
              <a:rPr lang="en-GB" sz="1800" b="1" dirty="0" err="1" smtClean="0">
                <a:solidFill>
                  <a:srgbClr val="000099"/>
                </a:solidFill>
              </a:rPr>
              <a:t>Régional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           	37 %                        </a:t>
            </a:r>
          </a:p>
          <a:p>
            <a:pPr marL="320675" indent="-319088">
              <a:lnSpc>
                <a:spcPct val="70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	National                             	23 %                       </a:t>
            </a:r>
          </a:p>
          <a:p>
            <a:pPr marL="320675" indent="-319088">
              <a:lnSpc>
                <a:spcPct val="70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	International                      	40 %</a:t>
            </a:r>
          </a:p>
          <a:p>
            <a:pPr marL="320675" indent="-319088" algn="ctr">
              <a:lnSpc>
                <a:spcPct val="70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 </a:t>
            </a:r>
          </a:p>
          <a:p>
            <a:pPr marL="320675" indent="-319088" algn="ctr">
              <a:lnSpc>
                <a:spcPct val="70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err="1" smtClean="0">
                <a:solidFill>
                  <a:srgbClr val="000099"/>
                </a:solidFill>
              </a:rPr>
              <a:t>Une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très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grande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stabilité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dans</a:t>
            </a:r>
            <a:r>
              <a:rPr lang="en-GB" sz="2000" b="1" dirty="0" smtClean="0">
                <a:solidFill>
                  <a:srgbClr val="000099"/>
                </a:solidFill>
              </a:rPr>
              <a:t> les </a:t>
            </a:r>
            <a:r>
              <a:rPr lang="en-GB" sz="2000" b="1" dirty="0" err="1" smtClean="0">
                <a:solidFill>
                  <a:srgbClr val="000099"/>
                </a:solidFill>
              </a:rPr>
              <a:t>résultats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endParaRPr lang="en-GB" sz="2000" b="1" dirty="0">
              <a:solidFill>
                <a:srgbClr val="00009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04448" y="6381328"/>
            <a:ext cx="380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FDAC93D-920F-4E7D-9F7B-9A24D4C2C4DE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/>
              <a:t>13</a:t>
            </a:fld>
            <a:endParaRPr lang="fr-FR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C6CD773-77C9-4514-BE41-49681CF733F1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23850" y="692151"/>
            <a:ext cx="8242300" cy="504110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ts val="25"/>
              </a:spcBef>
              <a:buClrTx/>
              <a:buFontTx/>
              <a:buNone/>
              <a:defRPr/>
            </a:pPr>
            <a:endParaRPr lang="en-GB" sz="100" b="1" dirty="0" smtClean="0">
              <a:solidFill>
                <a:srgbClr val="003366"/>
              </a:solidFill>
            </a:endParaRPr>
          </a:p>
          <a:p>
            <a:pPr>
              <a:lnSpc>
                <a:spcPct val="70000"/>
              </a:lnSpc>
              <a:spcBef>
                <a:spcPts val="800"/>
              </a:spcBef>
              <a:buClrTx/>
              <a:buFontTx/>
              <a:buNone/>
              <a:defRPr/>
            </a:pPr>
            <a:endParaRPr lang="en-GB" sz="3200" b="1" dirty="0" smtClean="0">
              <a:solidFill>
                <a:srgbClr val="003366"/>
              </a:solidFill>
            </a:endParaRPr>
          </a:p>
          <a:p>
            <a:pPr>
              <a:lnSpc>
                <a:spcPct val="70000"/>
              </a:lnSpc>
              <a:spcBef>
                <a:spcPts val="625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rgbClr val="C00000"/>
                </a:solidFill>
                <a:latin typeface="Arial Black" pitchFamily="34" charset="0"/>
              </a:rPr>
              <a:t>	 </a:t>
            </a:r>
            <a:r>
              <a:rPr lang="en-GB" sz="2000" b="1" dirty="0" smtClean="0">
                <a:solidFill>
                  <a:schemeClr val="tx1"/>
                </a:solidFill>
                <a:latin typeface="Arial Black" pitchFamily="34" charset="0"/>
              </a:rPr>
              <a:t>SECTEURS D’ACTIVITÉS : </a:t>
            </a:r>
            <a:r>
              <a:rPr lang="en-GB" sz="2000" b="1" i="1" dirty="0" smtClean="0">
                <a:solidFill>
                  <a:schemeClr val="tx1"/>
                </a:solidFill>
                <a:latin typeface="Arial Black" pitchFamily="34" charset="0"/>
              </a:rPr>
              <a:t>DE NOMBREUX MÉTIERS</a:t>
            </a:r>
            <a:r>
              <a:rPr lang="en-GB" sz="1400" b="1" dirty="0" smtClean="0">
                <a:solidFill>
                  <a:schemeClr val="tx1"/>
                </a:solidFill>
              </a:rPr>
              <a:t>   </a:t>
            </a:r>
            <a:r>
              <a:rPr lang="en-GB" sz="1400" b="1" dirty="0" smtClean="0">
                <a:solidFill>
                  <a:srgbClr val="000099"/>
                </a:solidFill>
              </a:rPr>
              <a:t>        		</a:t>
            </a:r>
            <a:r>
              <a:rPr lang="en-GB" b="1" dirty="0" smtClean="0">
                <a:solidFill>
                  <a:srgbClr val="000099"/>
                </a:solidFill>
              </a:rPr>
              <a:t>     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IAA                                         			 </a:t>
            </a:r>
            <a:r>
              <a:rPr lang="en-GB" sz="2000" b="1" dirty="0" smtClean="0">
                <a:solidFill>
                  <a:schemeClr val="tx1"/>
                </a:solidFill>
              </a:rPr>
              <a:t>14 %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              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Production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agricole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        			 </a:t>
            </a:r>
            <a:r>
              <a:rPr lang="en-GB" sz="2000" b="1" dirty="0" smtClean="0">
                <a:solidFill>
                  <a:schemeClr val="tx1"/>
                </a:solidFill>
              </a:rPr>
              <a:t>11 %                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Organisations prof.                			   </a:t>
            </a:r>
            <a:r>
              <a:rPr lang="en-GB" sz="2000" b="1" dirty="0" smtClean="0">
                <a:solidFill>
                  <a:schemeClr val="tx1"/>
                </a:solidFill>
              </a:rPr>
              <a:t>9 %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Agrofourniture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                   		   </a:t>
            </a:r>
            <a:r>
              <a:rPr lang="en-GB" sz="2000" b="1" dirty="0" smtClean="0">
                <a:solidFill>
                  <a:schemeClr val="tx1"/>
                </a:solidFill>
              </a:rPr>
              <a:t>8 %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Enseignement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Recherche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		         </a:t>
            </a:r>
            <a:r>
              <a:rPr lang="en-GB" sz="2000" b="1" dirty="0" smtClean="0">
                <a:solidFill>
                  <a:schemeClr val="tx1"/>
                </a:solidFill>
              </a:rPr>
              <a:t>8 %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Services                                   		   </a:t>
            </a:r>
            <a:r>
              <a:rPr lang="en-GB" sz="2000" b="1" dirty="0" smtClean="0">
                <a:solidFill>
                  <a:schemeClr val="tx1"/>
                </a:solidFill>
              </a:rPr>
              <a:t>7 %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Banques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et Assurances         	         </a:t>
            </a:r>
            <a:r>
              <a:rPr lang="en-GB" sz="2000" b="1" dirty="0" smtClean="0">
                <a:solidFill>
                  <a:schemeClr val="tx1"/>
                </a:solidFill>
              </a:rPr>
              <a:t>7 %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Commerce et distribution      		   </a:t>
            </a:r>
            <a:r>
              <a:rPr lang="en-GB" sz="2000" b="1" dirty="0" smtClean="0">
                <a:solidFill>
                  <a:schemeClr val="tx1"/>
                </a:solidFill>
              </a:rPr>
              <a:t>6 %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Administration                        		   </a:t>
            </a:r>
            <a:r>
              <a:rPr lang="en-GB" sz="2000" b="1" dirty="0" smtClean="0">
                <a:solidFill>
                  <a:schemeClr val="tx1"/>
                </a:solidFill>
              </a:rPr>
              <a:t>6 %                                    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Environnement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Aménag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                   </a:t>
            </a:r>
            <a:r>
              <a:rPr lang="en-GB" sz="2000" b="1" dirty="0" smtClean="0">
                <a:solidFill>
                  <a:schemeClr val="tx1"/>
                </a:solidFill>
              </a:rPr>
              <a:t>3 %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      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Divers *						               </a:t>
            </a:r>
            <a:r>
              <a:rPr lang="en-GB" sz="2000" b="1" dirty="0" smtClean="0">
                <a:solidFill>
                  <a:schemeClr val="tx1"/>
                </a:solidFill>
              </a:rPr>
              <a:t>21 %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(*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Distribution </a:t>
            </a:r>
            <a:r>
              <a:rPr lang="en-GB" sz="1400" b="1" dirty="0" err="1" smtClean="0">
                <a:solidFill>
                  <a:schemeClr val="tx2">
                    <a:lumMod val="75000"/>
                  </a:schemeClr>
                </a:solidFill>
              </a:rPr>
              <a:t>agricole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, Organisations </a:t>
            </a:r>
            <a:r>
              <a:rPr lang="en-GB" sz="1400" b="1" dirty="0" err="1" smtClean="0">
                <a:solidFill>
                  <a:schemeClr val="tx2">
                    <a:lumMod val="75000"/>
                  </a:schemeClr>
                </a:solidFill>
              </a:rPr>
              <a:t>Internationales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GB" sz="1400" b="1" dirty="0" err="1" smtClean="0">
                <a:solidFill>
                  <a:schemeClr val="tx2">
                    <a:lumMod val="75000"/>
                  </a:schemeClr>
                </a:solidFill>
              </a:rPr>
              <a:t>Presse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 – Communication , </a:t>
            </a:r>
            <a:r>
              <a:rPr lang="en-GB" sz="1400" b="1" dirty="0" err="1" smtClean="0">
                <a:solidFill>
                  <a:schemeClr val="tx2">
                    <a:lumMod val="75000"/>
                  </a:schemeClr>
                </a:solidFill>
              </a:rPr>
              <a:t>Loisirs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GB" sz="1400" b="1" dirty="0" err="1" smtClean="0">
                <a:solidFill>
                  <a:schemeClr val="tx2">
                    <a:lumMod val="75000"/>
                  </a:schemeClr>
                </a:solidFill>
              </a:rPr>
              <a:t>Tourisme</a:t>
            </a:r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, ...)</a:t>
            </a: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b="1" dirty="0" smtClean="0">
              <a:solidFill>
                <a:srgbClr val="280099"/>
              </a:solidFill>
            </a:endParaRP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 5 premiers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secteurs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d’activités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regroupent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50 % de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Ingénieurs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Pourcentage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constant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depuis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plusieurs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années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908175" y="188913"/>
            <a:ext cx="6775450" cy="782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pic>
        <p:nvPicPr>
          <p:cNvPr id="15365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395288" y="836613"/>
            <a:ext cx="82423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ts val="8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accent2"/>
                </a:solidFill>
                <a:latin typeface="Arial Black" pitchFamily="34" charset="0"/>
              </a:rPr>
              <a:t>EMPLOIS ACTUELS</a:t>
            </a:r>
            <a:endParaRPr lang="en-GB" sz="2500" b="1" dirty="0" smtClean="0">
              <a:solidFill>
                <a:schemeClr val="accent2"/>
              </a:solidFill>
            </a:endParaRPr>
          </a:p>
          <a:p>
            <a:pPr>
              <a:lnSpc>
                <a:spcPct val="70000"/>
              </a:lnSpc>
              <a:spcBef>
                <a:spcPts val="250"/>
              </a:spcBef>
              <a:buClrTx/>
              <a:buFontTx/>
              <a:buNone/>
              <a:defRPr/>
            </a:pPr>
            <a:endParaRPr lang="en-GB" sz="10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Commercial - Marketing                 		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17 %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Direction                                          		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15 %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Etudes -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Recherche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- Develop.        		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11 %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Agriculteur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                                    		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 10 %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Production - Services                			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8 %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Conseiller-Animateur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                  		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7 %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  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Gestion-Admini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.-Finances           		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7 %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Enseignement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-Formation             		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7 %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Achats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–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Appro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–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Logis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            		      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7 %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Audit -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Conseil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externe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               	      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3 %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Informatique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– Syst.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Infor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.         		      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2 %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Communication -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journalisme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 		      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1 %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Divers                                          </a:t>
            </a:r>
            <a:r>
              <a:rPr lang="en-GB" sz="2000" b="1" dirty="0" smtClean="0">
                <a:solidFill>
                  <a:srgbClr val="000099"/>
                </a:solidFill>
                <a:cs typeface="Arial" pitchFamily="34" charset="0"/>
              </a:rPr>
              <a:t>		         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5 %</a:t>
            </a: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rgbClr val="000099"/>
                </a:solidFill>
                <a:cs typeface="Arial" pitchFamily="34" charset="0"/>
              </a:rPr>
              <a:t>   </a:t>
            </a: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fr-FR" sz="2000" b="1" dirty="0" smtClean="0"/>
              <a:t>6 types de métiers recouvrent les 2/3 des emplois  </a:t>
            </a:r>
            <a:endParaRPr lang="fr-FR" sz="2000" dirty="0" smtClean="0"/>
          </a:p>
          <a:p>
            <a:pPr>
              <a:defRPr/>
            </a:pPr>
            <a:r>
              <a:rPr lang="fr-FR" sz="2000" b="1" i="1" dirty="0" smtClean="0"/>
              <a:t>Le champ de compétences de nos Ingénieurs leur permet d’exceller dans des métiers très variés.</a:t>
            </a:r>
            <a:endParaRPr lang="fr-FR" sz="2000" dirty="0" smtClean="0"/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6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70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800" b="1" dirty="0" smtClean="0">
              <a:solidFill>
                <a:srgbClr val="C00000"/>
              </a:solidFill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973263" y="115888"/>
            <a:ext cx="677545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pic>
        <p:nvPicPr>
          <p:cNvPr id="16389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391" name="ZoneTexte 1"/>
          <p:cNvSpPr txBox="1">
            <a:spLocks noChangeArrowheads="1"/>
          </p:cNvSpPr>
          <p:nvPr/>
        </p:nvSpPr>
        <p:spPr bwMode="auto">
          <a:xfrm>
            <a:off x="395536" y="5657850"/>
            <a:ext cx="8324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6 types de métiers recouvrent </a:t>
            </a:r>
            <a:r>
              <a:rPr lang="fr-FR" sz="1600" b="1" dirty="0" smtClean="0">
                <a:solidFill>
                  <a:schemeClr val="accent1"/>
                </a:solidFill>
              </a:rPr>
              <a:t>plus des </a:t>
            </a:r>
            <a:r>
              <a:rPr lang="fr-FR" sz="1600" b="1" dirty="0">
                <a:solidFill>
                  <a:schemeClr val="accent1"/>
                </a:solidFill>
              </a:rPr>
              <a:t>2/3 des </a:t>
            </a:r>
            <a:r>
              <a:rPr lang="fr-FR" sz="1600" b="1" dirty="0" smtClean="0">
                <a:solidFill>
                  <a:schemeClr val="accent1"/>
                </a:solidFill>
              </a:rPr>
              <a:t>emplois.  </a:t>
            </a:r>
            <a:endParaRPr lang="fr-FR" sz="1600" dirty="0">
              <a:solidFill>
                <a:schemeClr val="accent1"/>
              </a:solidFill>
            </a:endParaRPr>
          </a:p>
          <a:p>
            <a:pPr algn="ctr"/>
            <a:r>
              <a:rPr lang="fr-FR" sz="1600" b="1" i="1" dirty="0">
                <a:solidFill>
                  <a:schemeClr val="accent1"/>
                </a:solidFill>
              </a:rPr>
              <a:t>Le champ de compétences de nos Ingénieurs leur permet d’exceller dans des métiers très variés.</a:t>
            </a:r>
            <a:endParaRPr lang="fr-FR" sz="1600" dirty="0">
              <a:solidFill>
                <a:schemeClr val="accent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C425AB7-596A-4CE0-B35C-B8FD9B5CCA3A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441325" y="981075"/>
            <a:ext cx="8242300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ts val="25"/>
              </a:spcBef>
              <a:buClrTx/>
              <a:buFontTx/>
              <a:buNone/>
              <a:defRPr/>
            </a:pPr>
            <a:endParaRPr lang="en-GB" sz="1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87000"/>
              </a:lnSpc>
              <a:spcBef>
                <a:spcPts val="725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accent2"/>
                </a:solidFill>
                <a:latin typeface="Arial Black" pitchFamily="34" charset="0"/>
              </a:rPr>
              <a:t>RESPONSABILITES EXERCÉES</a:t>
            </a:r>
          </a:p>
          <a:p>
            <a:pPr>
              <a:lnSpc>
                <a:spcPct val="87000"/>
              </a:lnSpc>
              <a:spcBef>
                <a:spcPts val="400"/>
              </a:spcBef>
              <a:buClrTx/>
              <a:buFontTx/>
              <a:buNone/>
              <a:defRPr/>
            </a:pPr>
            <a:r>
              <a:rPr lang="en-GB" sz="1600" b="1" dirty="0" smtClean="0">
                <a:solidFill>
                  <a:srgbClr val="000099"/>
                </a:solidFill>
              </a:rPr>
              <a:t>                                           		   </a:t>
            </a:r>
            <a:r>
              <a:rPr lang="en-GB" sz="2800" b="1" dirty="0" smtClean="0">
                <a:solidFill>
                  <a:srgbClr val="000099"/>
                </a:solidFill>
              </a:rPr>
              <a:t>       </a:t>
            </a:r>
            <a:r>
              <a:rPr lang="en-GB" sz="1600" b="1" dirty="0" smtClean="0">
                <a:solidFill>
                  <a:srgbClr val="000099"/>
                </a:solidFill>
              </a:rPr>
              <a:t> </a:t>
            </a: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Encadrement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GB" b="1" dirty="0" smtClean="0">
                <a:solidFill>
                  <a:srgbClr val="000099"/>
                </a:solidFill>
              </a:rPr>
              <a:t>                 	            			        </a:t>
            </a:r>
            <a:r>
              <a:rPr lang="en-GB" b="1" dirty="0" smtClean="0">
                <a:solidFill>
                  <a:schemeClr val="tx1"/>
                </a:solidFill>
              </a:rPr>
              <a:t>50 %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Responsabilité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Projet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r>
              <a:rPr lang="en-GB" b="1" dirty="0" smtClean="0">
                <a:solidFill>
                  <a:srgbClr val="000099"/>
                </a:solidFill>
              </a:rPr>
              <a:t>			                   </a:t>
            </a:r>
            <a:r>
              <a:rPr lang="en-GB" b="1" dirty="0" smtClean="0">
                <a:solidFill>
                  <a:schemeClr val="tx1"/>
                </a:solidFill>
              </a:rPr>
              <a:t>81 %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endParaRPr lang="en-GB" sz="2000" b="1" dirty="0" smtClean="0">
              <a:solidFill>
                <a:srgbClr val="000099"/>
              </a:solidFill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Responsabilité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de budget,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Chiffre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affaires  </a:t>
            </a:r>
            <a:r>
              <a:rPr lang="en-GB" b="1" dirty="0" smtClean="0">
                <a:solidFill>
                  <a:srgbClr val="000099"/>
                </a:solidFill>
              </a:rPr>
              <a:t>	              </a:t>
            </a:r>
            <a:r>
              <a:rPr lang="en-GB" b="1" dirty="0" smtClean="0">
                <a:solidFill>
                  <a:schemeClr val="tx1"/>
                </a:solidFill>
              </a:rPr>
              <a:t>62 %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Prises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décisions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stratégiques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GB" b="1" dirty="0" smtClean="0">
                <a:solidFill>
                  <a:srgbClr val="000099"/>
                </a:solidFill>
              </a:rPr>
              <a:t>				     	   </a:t>
            </a:r>
            <a:r>
              <a:rPr lang="en-GB" b="1" dirty="0" smtClean="0">
                <a:solidFill>
                  <a:schemeClr val="tx1"/>
                </a:solidFill>
              </a:rPr>
              <a:t>59 %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Responsabilité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à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l'international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GB" b="1" dirty="0" smtClean="0">
                <a:solidFill>
                  <a:srgbClr val="000099"/>
                </a:solidFill>
              </a:rPr>
              <a:t>		</a:t>
            </a:r>
            <a:r>
              <a:rPr lang="en-GB" b="1" dirty="0" smtClean="0">
                <a:solidFill>
                  <a:schemeClr val="tx1"/>
                </a:solidFill>
              </a:rPr>
              <a:t>                   25 %</a:t>
            </a: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b="1" dirty="0" smtClean="0">
              <a:solidFill>
                <a:schemeClr val="tx1"/>
              </a:solidFill>
            </a:endParaRPr>
          </a:p>
          <a:p>
            <a:pPr algn="ctr">
              <a:lnSpc>
                <a:spcPct val="94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dirty="0" smtClean="0">
                <a:solidFill>
                  <a:srgbClr val="000099"/>
                </a:solidFill>
                <a:latin typeface="Verdana" pitchFamily="34" charset="0"/>
              </a:rPr>
              <a:t>           </a:t>
            </a: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 cadres aux leviers de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commandes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l’entreprise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908175" y="333375"/>
            <a:ext cx="6775450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pic>
        <p:nvPicPr>
          <p:cNvPr id="17413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8136904" cy="36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20675" algn="ctr">
              <a:lnSpc>
                <a:spcPct val="87000"/>
              </a:lnSpc>
              <a:spcBef>
                <a:spcPts val="725"/>
              </a:spcBef>
              <a:buFont typeface="Arial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smtClean="0">
                <a:solidFill>
                  <a:srgbClr val="C00000"/>
                </a:solidFill>
                <a:latin typeface="Arial Black" pitchFamily="34" charset="0"/>
              </a:rPr>
              <a:t>REMUNERATIONS FIXES BRUTES ANNUELLES (1)</a:t>
            </a:r>
            <a:endParaRPr lang="fr-FR" sz="2000" dirty="0"/>
          </a:p>
        </p:txBody>
      </p:sp>
      <p:pic>
        <p:nvPicPr>
          <p:cNvPr id="3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475656" y="188640"/>
            <a:ext cx="6624736" cy="40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5050"/>
                </a:solidFill>
                <a:latin typeface="+mj-lt"/>
              </a:rPr>
              <a:t>OBSERVATOIRE DE L’EMPLOI 2014 ENQUÊTE REALISÉE PAR INGENIA</a:t>
            </a:r>
            <a:endParaRPr lang="fr-FR" sz="1600" b="1" dirty="0">
              <a:solidFill>
                <a:srgbClr val="FF505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87824" y="2420888"/>
            <a:ext cx="5976664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b="1" dirty="0" smtClean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  <a:p>
            <a:pPr>
              <a:defRPr/>
            </a:pPr>
            <a:r>
              <a:rPr lang="fr-FR" b="1" dirty="0" smtClean="0">
                <a:solidFill>
                  <a:srgbClr val="000099"/>
                </a:solidFill>
              </a:rPr>
              <a:t>20 % (22) gagnent moins de30.000 €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 smtClean="0">
                <a:solidFill>
                  <a:srgbClr val="000099"/>
                </a:solidFill>
              </a:rPr>
              <a:t>53 % (54) de 30 à 60.000 €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 smtClean="0">
                <a:solidFill>
                  <a:srgbClr val="000099"/>
                </a:solidFill>
              </a:rPr>
              <a:t>27 % (24) plus de 60.000 €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 smtClean="0">
                <a:solidFill>
                  <a:srgbClr val="000099"/>
                </a:solidFill>
              </a:rPr>
              <a:t>dont 9 % plus de 90.000 €</a:t>
            </a:r>
            <a:endParaRPr lang="fr-FR" b="1" dirty="0">
              <a:solidFill>
                <a:srgbClr val="00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9832" y="5517232"/>
            <a:ext cx="5184576" cy="3065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20675" indent="-320675" algn="ctr">
              <a:lnSpc>
                <a:spcPct val="87000"/>
              </a:lnSpc>
              <a:spcBef>
                <a:spcPts val="725"/>
              </a:spcBef>
              <a:buFont typeface="Arial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(1)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Activité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: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Plein</a:t>
            </a:r>
            <a:r>
              <a:rPr lang="en-GB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 temps et Temps </a:t>
            </a:r>
            <a:r>
              <a:rPr lang="en-GB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partiel</a:t>
            </a:r>
            <a:endParaRPr lang="fr-F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63768" y="6592414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39552" y="1268760"/>
          <a:ext cx="2274801" cy="5400600"/>
        </p:xfrm>
        <a:graphic>
          <a:graphicData uri="http://schemas.openxmlformats.org/drawingml/2006/table">
            <a:tbl>
              <a:tblPr/>
              <a:tblGrid>
                <a:gridCol w="935865"/>
                <a:gridCol w="454034"/>
                <a:gridCol w="176054"/>
                <a:gridCol w="521212"/>
                <a:gridCol w="187636"/>
              </a:tblGrid>
              <a:tr h="542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cumulé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&lt; 20 K €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à 29 K€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30-39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40-49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50-59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60-69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70-79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80-89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90-99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100-109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110-119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120-129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130-139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140-149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 et +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964" marR="6964" marT="69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67542" y="1196752"/>
          <a:ext cx="8352930" cy="4896546"/>
        </p:xfrm>
        <a:graphic>
          <a:graphicData uri="http://schemas.openxmlformats.org/drawingml/2006/table">
            <a:tbl>
              <a:tblPr/>
              <a:tblGrid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  <a:gridCol w="835293"/>
              </a:tblGrid>
              <a:tr h="515080"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20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20 - 29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30 - 39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40 - 49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50 - 59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60 - 69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70 - 79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80 - 89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&gt; 90 K€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Moins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30 ans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0,80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 30 à 34 ans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 35 à 39 ans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604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 40 à 44 ans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6862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De 45 à 49 ans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</a:p>
                    <a:p>
                      <a:pPr marL="0" algn="ctr" defTabSz="914400" rtl="0" eaLnBrk="1" fontAlgn="ctr" latinLnBrk="0" hangingPunct="1"/>
                      <a:endParaRPr lang="fr-FR" sz="12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 50 à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54 ans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 55 à 59 ans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515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 ans et plus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pic>
        <p:nvPicPr>
          <p:cNvPr id="3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475656" y="188640"/>
            <a:ext cx="7128792" cy="40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5050"/>
                </a:solidFill>
                <a:latin typeface="+mj-lt"/>
              </a:rPr>
              <a:t>OBSERVATOIRE DE L’EMPLOI 2014 ENQUÊTE REALISÉE PAR INGENIA</a:t>
            </a:r>
            <a:endParaRPr lang="fr-FR" sz="1600" b="1" dirty="0" smtClean="0">
              <a:solidFill>
                <a:srgbClr val="FF5050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764704"/>
            <a:ext cx="8352928" cy="36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20675" algn="ctr">
              <a:lnSpc>
                <a:spcPct val="87000"/>
              </a:lnSpc>
              <a:spcBef>
                <a:spcPts val="725"/>
              </a:spcBef>
              <a:buFont typeface="Arial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REMUNERATIONS FIXES BRUTES ANNUELLES (1)</a:t>
            </a:r>
            <a:endParaRPr lang="fr-FR" sz="20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63768" y="6592414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764704"/>
            <a:ext cx="8136904" cy="5876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87000"/>
              </a:lnSpc>
              <a:spcBef>
                <a:spcPts val="4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C00000"/>
                </a:solidFill>
                <a:latin typeface="Arial Black" pitchFamily="34" charset="0"/>
              </a:rPr>
              <a:t>AVANTAGES SALARIAUX</a:t>
            </a:r>
          </a:p>
          <a:p>
            <a:pPr marL="320675" indent="-319088">
              <a:lnSpc>
                <a:spcPct val="87000"/>
              </a:lnSpc>
              <a:spcBef>
                <a:spcPts val="4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600" b="1" dirty="0" smtClean="0">
                <a:solidFill>
                  <a:srgbClr val="000099"/>
                </a:solidFill>
              </a:rPr>
              <a:t>    </a:t>
            </a:r>
            <a:r>
              <a:rPr lang="en-GB" sz="600" b="1" dirty="0" smtClean="0">
                <a:solidFill>
                  <a:srgbClr val="000099"/>
                </a:solidFill>
              </a:rPr>
              <a:t>      		    				</a:t>
            </a:r>
            <a:r>
              <a:rPr lang="en-GB" sz="1800" b="1" dirty="0" err="1" smtClean="0">
                <a:solidFill>
                  <a:srgbClr val="000099"/>
                </a:solidFill>
              </a:rPr>
              <a:t>Bénéficient</a:t>
            </a:r>
            <a:r>
              <a:rPr lang="en-GB" sz="1800" b="1" dirty="0" smtClean="0">
                <a:solidFill>
                  <a:srgbClr val="000099"/>
                </a:solidFill>
              </a:rPr>
              <a:t> de :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800" b="1" dirty="0" smtClean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Primes                	                   			58 %        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Participation                          			51 %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</a:t>
            </a:r>
            <a:r>
              <a:rPr lang="en-GB" sz="1800" b="1" dirty="0" err="1" smtClean="0">
                <a:solidFill>
                  <a:srgbClr val="000099"/>
                </a:solidFill>
              </a:rPr>
              <a:t>Voiture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                  			30 %</a:t>
            </a:r>
            <a:endParaRPr lang="en-GB" sz="1800" b="1" dirty="0" smtClean="0">
              <a:solidFill>
                <a:srgbClr val="000099"/>
              </a:solidFill>
              <a:cs typeface="Arial" pitchFamily="34" charset="0"/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</a:t>
            </a:r>
            <a:r>
              <a:rPr lang="en-GB" sz="1800" b="1" dirty="0" err="1" smtClean="0">
                <a:solidFill>
                  <a:srgbClr val="000099"/>
                </a:solidFill>
              </a:rPr>
              <a:t>Autres</a:t>
            </a:r>
            <a:r>
              <a:rPr lang="en-GB" sz="1800" b="1" dirty="0" smtClean="0">
                <a:solidFill>
                  <a:srgbClr val="000099"/>
                </a:solidFill>
              </a:rPr>
              <a:t> </a:t>
            </a:r>
            <a:r>
              <a:rPr lang="en-GB" sz="1800" b="1" dirty="0" err="1" smtClean="0">
                <a:solidFill>
                  <a:srgbClr val="000099"/>
                </a:solidFill>
              </a:rPr>
              <a:t>avantages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 			32 %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</a:t>
            </a:r>
            <a:r>
              <a:rPr lang="en-GB" sz="1800" b="1" dirty="0" err="1" smtClean="0">
                <a:solidFill>
                  <a:srgbClr val="000099"/>
                </a:solidFill>
              </a:rPr>
              <a:t>Majoration</a:t>
            </a:r>
            <a:r>
              <a:rPr lang="en-GB" sz="1800" b="1" dirty="0" smtClean="0">
                <a:solidFill>
                  <a:srgbClr val="000099"/>
                </a:solidFill>
              </a:rPr>
              <a:t> de </a:t>
            </a:r>
            <a:r>
              <a:rPr lang="en-GB" sz="1800" b="1" dirty="0" err="1" smtClean="0">
                <a:solidFill>
                  <a:srgbClr val="000099"/>
                </a:solidFill>
              </a:rPr>
              <a:t>rémunération</a:t>
            </a:r>
            <a:r>
              <a:rPr lang="en-GB" sz="1800" b="1" dirty="0" smtClean="0">
                <a:solidFill>
                  <a:srgbClr val="000099"/>
                </a:solidFill>
              </a:rPr>
              <a:t> :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800" b="1" dirty="0" smtClean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</a:t>
            </a:r>
            <a:r>
              <a:rPr lang="en-GB" sz="1800" b="1" dirty="0" err="1" smtClean="0">
                <a:solidFill>
                  <a:srgbClr val="000099"/>
                </a:solidFill>
              </a:rPr>
              <a:t>Moins</a:t>
            </a:r>
            <a:r>
              <a:rPr lang="en-GB" sz="1800" b="1" dirty="0" smtClean="0">
                <a:solidFill>
                  <a:srgbClr val="000099"/>
                </a:solidFill>
              </a:rPr>
              <a:t> de 10 K </a:t>
            </a:r>
            <a:r>
              <a:rPr lang="en-GB" sz="1800" b="1" dirty="0" err="1" smtClean="0">
                <a:solidFill>
                  <a:srgbClr val="000099"/>
                </a:solidFill>
              </a:rPr>
              <a:t>euros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	67 %          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 		11 à 20 K </a:t>
            </a:r>
            <a:r>
              <a:rPr lang="en-GB" sz="1800" b="1" dirty="0" err="1" smtClean="0">
                <a:solidFill>
                  <a:srgbClr val="000099"/>
                </a:solidFill>
              </a:rPr>
              <a:t>euros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     	 	20 %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 		21 à 30 K </a:t>
            </a:r>
            <a:r>
              <a:rPr lang="en-GB" sz="1800" b="1" dirty="0" err="1" smtClean="0">
                <a:solidFill>
                  <a:srgbClr val="000099"/>
                </a:solidFill>
              </a:rPr>
              <a:t>euros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               5 %</a:t>
            </a:r>
            <a:r>
              <a:rPr lang="ar-SA" sz="1800" b="1" dirty="0" err="1" smtClean="0">
                <a:solidFill>
                  <a:srgbClr val="000099"/>
                </a:solidFill>
                <a:cs typeface="Arial" charset="0"/>
              </a:rPr>
              <a:t>‏</a:t>
            </a:r>
            <a:r>
              <a:rPr lang="fr-FR" sz="1800" b="1" dirty="0" smtClean="0">
                <a:solidFill>
                  <a:srgbClr val="000099"/>
                </a:solidFill>
                <a:cs typeface="Arial" charset="0"/>
              </a:rPr>
              <a:t>   </a:t>
            </a:r>
            <a:endParaRPr lang="en-GB" sz="1800" b="1" dirty="0" smtClean="0">
              <a:solidFill>
                <a:srgbClr val="000099"/>
              </a:solidFill>
              <a:cs typeface="Arial" charset="0"/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 		31 et + K </a:t>
            </a:r>
            <a:r>
              <a:rPr lang="en-GB" sz="1800" b="1" dirty="0" err="1" smtClean="0">
                <a:solidFill>
                  <a:srgbClr val="000099"/>
                </a:solidFill>
              </a:rPr>
              <a:t>euros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 		   5 %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  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Plus de la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moitié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bénéficie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d’avantages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sous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forme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financière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et un tiers en nature.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progression qui se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confirme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depuis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deux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ans.</a:t>
            </a:r>
            <a:endParaRPr lang="fr-FR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91680" y="260648"/>
            <a:ext cx="7128792" cy="40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	     OBSERVATOIRE DE L’EMPLOI 2014 ENQUÊTE REALISÉE PAR INGENIA</a:t>
            </a:r>
            <a:endParaRPr lang="fr-FR" sz="16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763768" y="6592414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E856829-A432-468F-8675-718532CF487F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539552" y="1484784"/>
            <a:ext cx="8070850" cy="464693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just">
              <a:lnSpc>
                <a:spcPct val="8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GB" sz="800" dirty="0" smtClean="0">
                <a:solidFill>
                  <a:srgbClr val="000099"/>
                </a:solidFill>
                <a:latin typeface="Arial Rounded MT Bold"/>
              </a:rPr>
              <a:t>			</a:t>
            </a:r>
          </a:p>
          <a:p>
            <a:pPr algn="just">
              <a:lnSpc>
                <a:spcPct val="87000"/>
              </a:lnSpc>
              <a:spcBef>
                <a:spcPts val="200"/>
              </a:spcBef>
              <a:buClrTx/>
              <a:buFontTx/>
              <a:buNone/>
              <a:defRPr/>
            </a:pPr>
            <a:endParaRPr lang="en-GB" sz="800" dirty="0" smtClean="0">
              <a:solidFill>
                <a:srgbClr val="000099"/>
              </a:solidFill>
              <a:latin typeface="Arial Rounded MT Bold"/>
            </a:endParaRP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500" b="1" dirty="0" smtClean="0">
                <a:solidFill>
                  <a:schemeClr val="tx1"/>
                </a:solidFill>
                <a:latin typeface="Arial Rounded MT Bold"/>
              </a:rPr>
              <a:t>		</a:t>
            </a:r>
            <a:r>
              <a:rPr lang="en-GB" sz="1500" dirty="0" smtClean="0">
                <a:solidFill>
                  <a:schemeClr val="tx1"/>
                </a:solidFill>
                <a:latin typeface="Arial Rounded MT Bold"/>
              </a:rPr>
              <a:t>		</a:t>
            </a: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- 30 </a:t>
            </a:r>
            <a:r>
              <a:rPr lang="en-GB" sz="1600" dirty="0" err="1" smtClean="0">
                <a:solidFill>
                  <a:srgbClr val="006600"/>
                </a:solidFill>
                <a:latin typeface="Arial Rounded MT Bold" pitchFamily="34" charset="0"/>
              </a:rPr>
              <a:t>ans</a:t>
            </a: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             					  24 %  (23-31)   </a:t>
            </a:r>
          </a:p>
          <a:p>
            <a:pPr>
              <a:lnSpc>
                <a:spcPct val="87000"/>
              </a:lnSpc>
              <a:spcBef>
                <a:spcPts val="0"/>
              </a:spcBef>
              <a:buClrTx/>
              <a:defRPr/>
            </a:pP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				  30 - 34          </a:t>
            </a:r>
            <a:r>
              <a:rPr lang="en-GB" sz="1600" b="1" dirty="0" smtClean="0">
                <a:solidFill>
                  <a:srgbClr val="000099"/>
                </a:solidFill>
              </a:rPr>
              <a:t>   					  </a:t>
            </a: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20 %  (19-22)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 		</a:t>
            </a:r>
            <a:r>
              <a:rPr lang="en-GB" sz="600" dirty="0" smtClean="0">
                <a:solidFill>
                  <a:srgbClr val="006600"/>
                </a:solidFill>
                <a:latin typeface="Arial Rounded MT Bold" pitchFamily="34" charset="0"/>
              </a:rPr>
              <a:t>		    </a:t>
            </a: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35 - 39             </a:t>
            </a:r>
            <a:r>
              <a:rPr lang="en-GB" sz="1600" b="1" dirty="0" smtClean="0">
                <a:solidFill>
                  <a:srgbClr val="000099"/>
                </a:solidFill>
              </a:rPr>
              <a:t>  </a:t>
            </a: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  					  12 %  (15-16)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en-GB" sz="1600" dirty="0" smtClean="0">
                <a:solidFill>
                  <a:srgbClr val="006600"/>
                </a:solidFill>
                <a:latin typeface="Arial Rounded MT Bold" pitchFamily="34" charset="0"/>
              </a:rPr>
              <a:t>			 	  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40 – 44               </a:t>
            </a: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            			  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13 %  (11-11)</a:t>
            </a: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			       + 45  </a:t>
            </a:r>
            <a:r>
              <a:rPr lang="en-GB" sz="1600" dirty="0" err="1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ans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                              			  31 %  (29-20)</a:t>
            </a: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dirty="0" smtClean="0">
                <a:solidFill>
                  <a:srgbClr val="007A37"/>
                </a:solidFill>
                <a:latin typeface="Arial Rounded MT Bold" pitchFamily="34" charset="0"/>
              </a:rPr>
              <a:t>                   </a:t>
            </a: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dirty="0" smtClean="0">
                <a:solidFill>
                  <a:srgbClr val="007A37"/>
                </a:solidFill>
                <a:latin typeface="Arial Rounded MT Bold" pitchFamily="34" charset="0"/>
              </a:rPr>
              <a:t> </a:t>
            </a:r>
            <a:r>
              <a:rPr lang="en-GB" sz="1600" b="1" dirty="0" smtClean="0">
                <a:solidFill>
                  <a:srgbClr val="007A37"/>
                </a:solidFill>
                <a:latin typeface="Arial Rounded MT Bold" pitchFamily="34" charset="0"/>
              </a:rPr>
              <a:t>STABILITE :</a:t>
            </a: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b="1" i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  <a:cs typeface="Arial" charset="0"/>
              </a:rPr>
              <a:t>                                         	 	 </a:t>
            </a:r>
            <a:r>
              <a:rPr lang="en-GB" sz="1400" b="1" i="1" dirty="0" smtClean="0">
                <a:solidFill>
                  <a:srgbClr val="C00000"/>
                </a:solidFill>
                <a:cs typeface="Arial" charset="0"/>
              </a:rPr>
              <a:t>44 % (42-53)  de - 35 </a:t>
            </a:r>
            <a:r>
              <a:rPr lang="en-GB" sz="1400" b="1" i="1" dirty="0" err="1" smtClean="0">
                <a:solidFill>
                  <a:srgbClr val="C00000"/>
                </a:solidFill>
                <a:cs typeface="Arial" charset="0"/>
              </a:rPr>
              <a:t>ans</a:t>
            </a:r>
            <a:r>
              <a:rPr lang="en-GB" sz="1400" b="1" i="1" dirty="0" smtClean="0">
                <a:solidFill>
                  <a:srgbClr val="C00000"/>
                </a:solidFill>
                <a:cs typeface="Arial" charset="0"/>
              </a:rPr>
              <a:t> </a:t>
            </a: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400" b="1" i="1" dirty="0" smtClean="0">
                <a:solidFill>
                  <a:srgbClr val="C00000"/>
                </a:solidFill>
                <a:cs typeface="Arial" charset="0"/>
              </a:rPr>
              <a:t>                                         	   		 56% (57-69)   de - 40 </a:t>
            </a:r>
            <a:r>
              <a:rPr lang="en-GB" sz="1400" b="1" i="1" dirty="0" err="1" smtClean="0">
                <a:solidFill>
                  <a:srgbClr val="C00000"/>
                </a:solidFill>
                <a:cs typeface="Arial" charset="0"/>
              </a:rPr>
              <a:t>ans</a:t>
            </a:r>
            <a:endParaRPr lang="en-GB" sz="1400" b="1" i="1" dirty="0" smtClean="0">
              <a:solidFill>
                <a:srgbClr val="C00000"/>
              </a:solidFill>
              <a:cs typeface="Arial" charset="0"/>
            </a:endParaRP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400" b="1" i="1" dirty="0" smtClean="0">
                <a:solidFill>
                  <a:srgbClr val="C00000"/>
                </a:solidFill>
                <a:cs typeface="Arial" charset="0"/>
              </a:rPr>
              <a:t>                                        	   		 44 % (43-31)  de + de 40 </a:t>
            </a:r>
            <a:r>
              <a:rPr lang="en-GB" sz="1400" b="1" i="1" dirty="0" err="1" smtClean="0">
                <a:solidFill>
                  <a:srgbClr val="C00000"/>
                </a:solidFill>
                <a:cs typeface="Arial" charset="0"/>
              </a:rPr>
              <a:t>ans</a:t>
            </a:r>
            <a:endParaRPr lang="en-GB" sz="1400" b="1" i="1" dirty="0" smtClean="0">
              <a:solidFill>
                <a:srgbClr val="C00000"/>
              </a:solidFill>
              <a:cs typeface="Arial" charset="0"/>
            </a:endParaRPr>
          </a:p>
          <a:p>
            <a:pPr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400" b="1" i="1" dirty="0" smtClean="0">
                <a:solidFill>
                  <a:srgbClr val="C00000"/>
                </a:solidFill>
                <a:latin typeface="Arial Rounded MT Bold" pitchFamily="34" charset="0"/>
                <a:cs typeface="Arial" charset="0"/>
              </a:rPr>
              <a:t>					</a:t>
            </a:r>
            <a:r>
              <a:rPr lang="en-GB" sz="1400" b="1" i="1" dirty="0" err="1" smtClean="0">
                <a:solidFill>
                  <a:srgbClr val="45318F"/>
                </a:solidFill>
                <a:latin typeface="Arial Rounded MT Bold" pitchFamily="34" charset="0"/>
                <a:cs typeface="Arial" charset="0"/>
              </a:rPr>
              <a:t>Hommes</a:t>
            </a:r>
            <a:r>
              <a:rPr lang="en-GB" sz="1400" b="1" i="1" dirty="0" smtClean="0">
                <a:solidFill>
                  <a:srgbClr val="45318F"/>
                </a:solidFill>
                <a:latin typeface="Arial Rounded MT Bold" pitchFamily="34" charset="0"/>
                <a:cs typeface="Arial" charset="0"/>
              </a:rPr>
              <a:t>  : 61 %  (63-63) -  Femmes  : 39 % (37-37)</a:t>
            </a:r>
          </a:p>
          <a:p>
            <a:pPr algn="ctr">
              <a:lnSpc>
                <a:spcPct val="87000"/>
              </a:lnSpc>
              <a:spcBef>
                <a:spcPts val="725"/>
              </a:spcBef>
              <a:buClrTx/>
              <a:defRPr/>
            </a:pPr>
            <a:endParaRPr lang="en-GB" sz="200" b="1" i="1" dirty="0" smtClean="0">
              <a:solidFill>
                <a:srgbClr val="45318F"/>
              </a:solidFill>
              <a:latin typeface="Arial Rounded MT Bold" pitchFamily="34" charset="0"/>
              <a:cs typeface="Arial" charset="0"/>
            </a:endParaRPr>
          </a:p>
          <a:p>
            <a:pPr algn="ctr"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Les + de 40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ans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ont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 un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peu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 plus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répondu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.</a:t>
            </a:r>
          </a:p>
          <a:p>
            <a:pPr algn="ctr">
              <a:lnSpc>
                <a:spcPct val="87000"/>
              </a:lnSpc>
              <a:spcBef>
                <a:spcPts val="725"/>
              </a:spcBef>
              <a:buClrTx/>
              <a:defRPr/>
            </a:pP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Quasi 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stabilité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 du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taux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de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réponse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selon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 le </a:t>
            </a:r>
            <a:r>
              <a:rPr lang="en-GB" sz="1600" b="1" i="1" dirty="0" err="1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sexe</a:t>
            </a:r>
            <a:r>
              <a:rPr lang="en-GB" sz="1600" b="1" i="1" dirty="0" smtClean="0">
                <a:solidFill>
                  <a:srgbClr val="990000"/>
                </a:solidFill>
                <a:latin typeface="Arial Rounded MT Bold" pitchFamily="34" charset="0"/>
                <a:cs typeface="Arial" charset="0"/>
              </a:rPr>
              <a:t>.</a:t>
            </a:r>
            <a:endParaRPr lang="en-GB" sz="1600" b="1" i="1" dirty="0">
              <a:solidFill>
                <a:srgbClr val="990000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23928" y="908720"/>
            <a:ext cx="4903019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pic>
        <p:nvPicPr>
          <p:cNvPr id="4101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1196752"/>
            <a:ext cx="74168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 smtClean="0">
                <a:solidFill>
                  <a:prstClr val="black"/>
                </a:solidFill>
                <a:latin typeface="Arial Rounded MT Bold"/>
              </a:rPr>
              <a:t>	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796136" y="213285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96136" y="242088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724128" y="2708920"/>
            <a:ext cx="2286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500" b="1" dirty="0" smtClean="0">
                <a:solidFill>
                  <a:srgbClr val="9BBB59"/>
                </a:solidFill>
                <a:latin typeface="Arial Rounded MT Bold"/>
              </a:rPr>
              <a:t>	</a:t>
            </a:r>
            <a:endParaRPr lang="fr-FR" sz="1500" b="1" dirty="0" smtClean="0">
              <a:solidFill>
                <a:srgbClr val="9BBB59"/>
              </a:solidFill>
              <a:latin typeface="Arial Rounded MT Bol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87824" y="1196752"/>
            <a:ext cx="3151504" cy="413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675" indent="-319088" algn="ctr">
              <a:lnSpc>
                <a:spcPct val="87000"/>
              </a:lnSpc>
              <a:spcBef>
                <a:spcPts val="725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  <a:latin typeface="Arial Black" pitchFamily="34" charset="0"/>
              </a:rPr>
              <a:t>ONT PARTICIPÉ : </a:t>
            </a:r>
            <a:endParaRPr lang="en-GB" sz="15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40768"/>
            <a:ext cx="9144000" cy="454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C00000"/>
                </a:solidFill>
                <a:latin typeface="Arial Black" pitchFamily="34" charset="0"/>
              </a:rPr>
              <a:t>ANCIENNETE DANS L’ENTREPRISE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1 à 3 </a:t>
            </a:r>
            <a:r>
              <a:rPr lang="en-GB" b="1" dirty="0" err="1" smtClean="0">
                <a:solidFill>
                  <a:srgbClr val="000099"/>
                </a:solidFill>
              </a:rPr>
              <a:t>ans</a:t>
            </a:r>
            <a:r>
              <a:rPr lang="en-GB" b="1" dirty="0" smtClean="0">
                <a:solidFill>
                  <a:srgbClr val="000099"/>
                </a:solidFill>
              </a:rPr>
              <a:t>                	                  	37 % </a:t>
            </a:r>
            <a:r>
              <a:rPr lang="en-GB" sz="2000" b="1" dirty="0" smtClean="0">
                <a:solidFill>
                  <a:srgbClr val="000099"/>
                </a:solidFill>
              </a:rPr>
              <a:t>      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4 à 6 </a:t>
            </a:r>
            <a:r>
              <a:rPr lang="en-GB" b="1" dirty="0" err="1" smtClean="0">
                <a:solidFill>
                  <a:srgbClr val="000099"/>
                </a:solidFill>
              </a:rPr>
              <a:t>ans</a:t>
            </a:r>
            <a:r>
              <a:rPr lang="en-GB" b="1" dirty="0" smtClean="0">
                <a:solidFill>
                  <a:srgbClr val="000099"/>
                </a:solidFill>
              </a:rPr>
              <a:t>                                    	20 % </a:t>
            </a:r>
            <a:endParaRPr lang="en-GB" sz="20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7 à 9 </a:t>
            </a:r>
            <a:r>
              <a:rPr lang="en-GB" b="1" dirty="0" err="1" smtClean="0">
                <a:solidFill>
                  <a:srgbClr val="000099"/>
                </a:solidFill>
              </a:rPr>
              <a:t>ans</a:t>
            </a:r>
            <a:r>
              <a:rPr lang="en-GB" b="1" dirty="0" smtClean="0">
                <a:solidFill>
                  <a:srgbClr val="000099"/>
                </a:solidFill>
              </a:rPr>
              <a:t>                                 	15 % </a:t>
            </a:r>
            <a:r>
              <a:rPr lang="en-GB" sz="2000" b="1" dirty="0" smtClean="0">
                <a:solidFill>
                  <a:srgbClr val="000099"/>
                </a:solidFill>
              </a:rPr>
              <a:t>       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10 à 19ans                                   17 % </a:t>
            </a:r>
            <a:endParaRPr lang="en-GB" sz="20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20 à 29  								   8 % </a:t>
            </a:r>
            <a:endParaRPr lang="en-GB" sz="20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				30 et + 								   3 %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3366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" b="1" i="1" dirty="0" smtClean="0">
              <a:solidFill>
                <a:srgbClr val="C00000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SzPct val="100000"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200" b="1" i="1" dirty="0" smtClean="0">
                <a:solidFill>
                  <a:srgbClr val="C00000"/>
                </a:solidFill>
              </a:rPr>
              <a:t>	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57%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moins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7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d'ancienneté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dans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l'entreprise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SzPct val="100000"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Les ¾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moins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10 ans.</a:t>
            </a:r>
            <a:endParaRPr lang="fr-FR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47664" y="332656"/>
            <a:ext cx="7200800" cy="43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n-lt"/>
              </a:rPr>
              <a:t>    OBSERVATOIRE DE L’EMPLOI 2013 ENQUÊTE REALISÉE PAR INGENIA</a:t>
            </a:r>
            <a:endParaRPr lang="fr-FR" sz="16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768" y="6592414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5"/>
            <a:ext cx="8496944" cy="6211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>
              <a:lnSpc>
                <a:spcPct val="87000"/>
              </a:lnSpc>
              <a:spcBef>
                <a:spcPts val="10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C00000"/>
                </a:solidFill>
                <a:latin typeface="Arial Black" pitchFamily="34" charset="0"/>
              </a:rPr>
              <a:t>CREATEURS – REPRENEURS D’ENTREPRISES</a:t>
            </a:r>
          </a:p>
          <a:p>
            <a:pPr marL="320675" indent="-319088" algn="ctr">
              <a:lnSpc>
                <a:spcPct val="87000"/>
              </a:lnSpc>
              <a:spcBef>
                <a:spcPts val="10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10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 </a:t>
            </a:r>
            <a:r>
              <a:rPr lang="en-GB" sz="1800" b="1" dirty="0" err="1" smtClean="0">
                <a:solidFill>
                  <a:srgbClr val="000099"/>
                </a:solidFill>
              </a:rPr>
              <a:t>Parmi</a:t>
            </a:r>
            <a:r>
              <a:rPr lang="en-GB" sz="1800" b="1" dirty="0" smtClean="0">
                <a:solidFill>
                  <a:srgbClr val="000099"/>
                </a:solidFill>
              </a:rPr>
              <a:t> les 91 </a:t>
            </a:r>
            <a:r>
              <a:rPr lang="en-GB" sz="1800" b="1" dirty="0" err="1" smtClean="0">
                <a:solidFill>
                  <a:srgbClr val="000099"/>
                </a:solidFill>
              </a:rPr>
              <a:t>créateurs</a:t>
            </a:r>
            <a:r>
              <a:rPr lang="en-GB" sz="1800" b="1" dirty="0" smtClean="0">
                <a:solidFill>
                  <a:srgbClr val="000099"/>
                </a:solidFill>
              </a:rPr>
              <a:t> </a:t>
            </a:r>
            <a:r>
              <a:rPr lang="en-GB" sz="1800" b="1" dirty="0" err="1" smtClean="0">
                <a:solidFill>
                  <a:srgbClr val="000099"/>
                </a:solidFill>
              </a:rPr>
              <a:t>ou</a:t>
            </a:r>
            <a:r>
              <a:rPr lang="en-GB" sz="1800" b="1" dirty="0" smtClean="0">
                <a:solidFill>
                  <a:srgbClr val="000099"/>
                </a:solidFill>
              </a:rPr>
              <a:t> </a:t>
            </a:r>
            <a:r>
              <a:rPr lang="en-GB" sz="1800" b="1" dirty="0" err="1" smtClean="0">
                <a:solidFill>
                  <a:srgbClr val="000099"/>
                </a:solidFill>
              </a:rPr>
              <a:t>repreneurs</a:t>
            </a:r>
            <a:r>
              <a:rPr lang="en-GB" sz="1800" b="1" dirty="0" smtClean="0">
                <a:solidFill>
                  <a:srgbClr val="000099"/>
                </a:solidFill>
              </a:rPr>
              <a:t>, </a:t>
            </a:r>
            <a:r>
              <a:rPr lang="en-GB" sz="1800" b="1" dirty="0" err="1" smtClean="0">
                <a:solidFill>
                  <a:srgbClr val="000099"/>
                </a:solidFill>
              </a:rPr>
              <a:t>soit</a:t>
            </a:r>
            <a:r>
              <a:rPr lang="en-GB" sz="1800" b="1" dirty="0" smtClean="0">
                <a:solidFill>
                  <a:srgbClr val="000099"/>
                </a:solidFill>
              </a:rPr>
              <a:t> 11 %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                               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</a:t>
            </a:r>
            <a:r>
              <a:rPr lang="en-GB" sz="1800" b="1" dirty="0" err="1" smtClean="0">
                <a:solidFill>
                  <a:srgbClr val="000099"/>
                </a:solidFill>
              </a:rPr>
              <a:t>Créateurs</a:t>
            </a:r>
            <a:r>
              <a:rPr lang="en-GB" sz="1800" b="1" dirty="0" smtClean="0">
                <a:solidFill>
                  <a:srgbClr val="000099"/>
                </a:solidFill>
              </a:rPr>
              <a:t> à titre personnel	           25        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</a:t>
            </a:r>
            <a:r>
              <a:rPr lang="en-GB" sz="1800" b="1" dirty="0" err="1" smtClean="0">
                <a:solidFill>
                  <a:srgbClr val="000099"/>
                </a:solidFill>
              </a:rPr>
              <a:t>Créateurs</a:t>
            </a:r>
            <a:r>
              <a:rPr lang="en-GB" sz="1800" b="1" dirty="0" smtClean="0">
                <a:solidFill>
                  <a:srgbClr val="000099"/>
                </a:solidFill>
              </a:rPr>
              <a:t> avec </a:t>
            </a:r>
            <a:r>
              <a:rPr lang="en-GB" sz="1800" b="1" dirty="0" err="1" smtClean="0">
                <a:solidFill>
                  <a:srgbClr val="000099"/>
                </a:solidFill>
              </a:rPr>
              <a:t>d’autres</a:t>
            </a:r>
            <a:r>
              <a:rPr lang="en-GB" sz="1800" b="1" dirty="0" smtClean="0">
                <a:solidFill>
                  <a:srgbClr val="000099"/>
                </a:solidFill>
              </a:rPr>
              <a:t>  	           22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</a:t>
            </a:r>
            <a:r>
              <a:rPr lang="en-GB" sz="1800" b="1" dirty="0" err="1" smtClean="0">
                <a:solidFill>
                  <a:srgbClr val="000099"/>
                </a:solidFill>
              </a:rPr>
              <a:t>Repreneurs</a:t>
            </a:r>
            <a:r>
              <a:rPr lang="en-GB" sz="1800" b="1" dirty="0" smtClean="0">
                <a:solidFill>
                  <a:srgbClr val="000099"/>
                </a:solidFill>
              </a:rPr>
              <a:t>  à titre personnel           21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</a:t>
            </a:r>
            <a:r>
              <a:rPr lang="en-GB" sz="1800" b="1" dirty="0" err="1" smtClean="0">
                <a:solidFill>
                  <a:srgbClr val="000099"/>
                </a:solidFill>
              </a:rPr>
              <a:t>Repreneurs</a:t>
            </a:r>
            <a:r>
              <a:rPr lang="en-GB" sz="1800" b="1" dirty="0" smtClean="0">
                <a:solidFill>
                  <a:srgbClr val="000099"/>
                </a:solidFill>
              </a:rPr>
              <a:t>  avec </a:t>
            </a:r>
            <a:r>
              <a:rPr lang="en-GB" sz="1800" b="1" dirty="0" err="1" smtClean="0">
                <a:solidFill>
                  <a:srgbClr val="000099"/>
                </a:solidFill>
              </a:rPr>
              <a:t>d’autres</a:t>
            </a:r>
            <a:r>
              <a:rPr lang="en-GB" sz="1800" b="1" dirty="0" smtClean="0">
                <a:solidFill>
                  <a:srgbClr val="000099"/>
                </a:solidFill>
              </a:rPr>
              <a:t>                23      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3366"/>
                </a:solidFill>
              </a:rPr>
              <a:t>                   			Total                           		                  91 </a:t>
            </a:r>
            <a:r>
              <a:rPr lang="en-GB" sz="1800" b="1" dirty="0" smtClean="0">
                <a:solidFill>
                  <a:srgbClr val="000099"/>
                </a:solidFill>
              </a:rPr>
              <a:t>          </a:t>
            </a:r>
          </a:p>
          <a:p>
            <a:pPr marL="320675" indent="-319088">
              <a:lnSpc>
                <a:spcPct val="87000"/>
              </a:lnSpc>
              <a:spcBef>
                <a:spcPts val="2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 smtClean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10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C00000"/>
                </a:solidFill>
                <a:latin typeface="Arial Black" pitchFamily="34" charset="0"/>
              </a:rPr>
              <a:t>PROJETS DE CRÉATION OU REPRISE D’ENTREPRISES CHEZ 23 %</a:t>
            </a:r>
            <a:endParaRPr lang="en-GB" sz="1800" b="1" dirty="0" smtClean="0">
              <a:solidFill>
                <a:srgbClr val="C00000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					      </a:t>
            </a: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800" b="1" dirty="0" smtClean="0">
                <a:solidFill>
                  <a:srgbClr val="000099"/>
                </a:solidFill>
              </a:rPr>
              <a:t>156 (113) </a:t>
            </a:r>
            <a:r>
              <a:rPr lang="en-GB" sz="1800" b="1" dirty="0" err="1" smtClean="0">
                <a:solidFill>
                  <a:srgbClr val="000099"/>
                </a:solidFill>
              </a:rPr>
              <a:t>projets</a:t>
            </a:r>
            <a:r>
              <a:rPr lang="en-GB" sz="1800" b="1" dirty="0" smtClean="0">
                <a:solidFill>
                  <a:srgbClr val="000099"/>
                </a:solidFill>
              </a:rPr>
              <a:t> de </a:t>
            </a:r>
            <a:r>
              <a:rPr lang="en-GB" sz="1800" b="1" dirty="0" err="1" smtClean="0">
                <a:solidFill>
                  <a:srgbClr val="000099"/>
                </a:solidFill>
              </a:rPr>
              <a:t>création</a:t>
            </a:r>
            <a:r>
              <a:rPr lang="en-GB" sz="1800" b="1" dirty="0" smtClean="0">
                <a:solidFill>
                  <a:srgbClr val="000099"/>
                </a:solidFill>
              </a:rPr>
              <a:t> </a:t>
            </a:r>
            <a:r>
              <a:rPr lang="en-GB" sz="1800" b="1" dirty="0" err="1" smtClean="0">
                <a:solidFill>
                  <a:srgbClr val="000099"/>
                </a:solidFill>
              </a:rPr>
              <a:t>ou</a:t>
            </a:r>
            <a:r>
              <a:rPr lang="en-GB" sz="1800" b="1" dirty="0" smtClean="0">
                <a:solidFill>
                  <a:srgbClr val="000099"/>
                </a:solidFill>
              </a:rPr>
              <a:t> de reprise </a:t>
            </a:r>
            <a:r>
              <a:rPr lang="en-GB" sz="1800" b="1" dirty="0" err="1" smtClean="0">
                <a:solidFill>
                  <a:srgbClr val="000099"/>
                </a:solidFill>
              </a:rPr>
              <a:t>d'entreprise</a:t>
            </a:r>
            <a:r>
              <a:rPr lang="en-GB" sz="1800" b="1" dirty="0" smtClean="0">
                <a:solidFill>
                  <a:srgbClr val="000099"/>
                </a:solidFill>
              </a:rPr>
              <a:t>, </a:t>
            </a:r>
            <a:r>
              <a:rPr lang="en-GB" sz="1800" b="1" dirty="0" err="1" smtClean="0">
                <a:solidFill>
                  <a:srgbClr val="000099"/>
                </a:solidFill>
              </a:rPr>
              <a:t>parmi</a:t>
            </a:r>
            <a:r>
              <a:rPr lang="en-GB" sz="1800" b="1" dirty="0" smtClean="0">
                <a:solidFill>
                  <a:srgbClr val="000099"/>
                </a:solidFill>
              </a:rPr>
              <a:t> 624 </a:t>
            </a:r>
            <a:r>
              <a:rPr lang="en-GB" sz="1800" b="1" dirty="0" err="1" smtClean="0">
                <a:solidFill>
                  <a:srgbClr val="000099"/>
                </a:solidFill>
              </a:rPr>
              <a:t>réponses</a:t>
            </a:r>
            <a:r>
              <a:rPr lang="en-GB" sz="1800" b="1" dirty="0" smtClean="0">
                <a:solidFill>
                  <a:srgbClr val="000099"/>
                </a:solidFill>
              </a:rPr>
              <a:t>.                    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L’esprit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entrepreneurial se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confirme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ClrTx/>
              <a:buSzPct val="100000"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Création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reprise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d'une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entreprise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frémissement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l’entrepreunariat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?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AGRI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sur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huit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s’engage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dans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cette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voie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600" b="1" i="1" dirty="0" smtClean="0">
              <a:solidFill>
                <a:srgbClr val="C00000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ClrTx/>
              <a:buFontTx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600" b="1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260648"/>
            <a:ext cx="7272808" cy="40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OBSERVATOIRE DE L’EMPLOI 2014 ENQUÊTE REALISÉE PAR INGENIA</a:t>
            </a:r>
            <a:endParaRPr lang="fr-FR" sz="16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763768" y="6592414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063C1DF-C19C-4EE2-A1AD-C80EDB1AE23C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108FDD1-C3EB-41C2-BABF-56E9EE55E29B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39552" y="908720"/>
            <a:ext cx="7920038" cy="5418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 algn="ctr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>
                <a:solidFill>
                  <a:srgbClr val="000099"/>
                </a:solidFill>
              </a:rPr>
              <a:t> </a:t>
            </a:r>
          </a:p>
          <a:p>
            <a:pPr marL="320675" indent="-319088" algn="ctr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>
                <a:solidFill>
                  <a:srgbClr val="C00000"/>
                </a:solidFill>
                <a:latin typeface="Arial Black" pitchFamily="34" charset="0"/>
              </a:rPr>
              <a:t>SYNTHESE</a:t>
            </a:r>
          </a:p>
          <a:p>
            <a:pPr marL="320675" indent="-319088" algn="ctr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just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 smtClean="0">
                <a:solidFill>
                  <a:srgbClr val="000099"/>
                </a:solidFill>
              </a:rPr>
              <a:t>	Les </a:t>
            </a:r>
            <a:r>
              <a:rPr lang="en-GB" sz="2000" b="1" dirty="0" err="1">
                <a:solidFill>
                  <a:srgbClr val="000099"/>
                </a:solidFill>
              </a:rPr>
              <a:t>résultats</a:t>
            </a:r>
            <a:r>
              <a:rPr lang="en-GB" sz="2000" b="1" dirty="0">
                <a:solidFill>
                  <a:srgbClr val="000099"/>
                </a:solidFill>
              </a:rPr>
              <a:t> de </a:t>
            </a:r>
            <a:r>
              <a:rPr lang="en-GB" sz="2000" b="1" dirty="0" err="1">
                <a:solidFill>
                  <a:srgbClr val="000099"/>
                </a:solidFill>
              </a:rPr>
              <a:t>cette</a:t>
            </a:r>
            <a:r>
              <a:rPr lang="en-GB" sz="2000" b="1" dirty="0">
                <a:solidFill>
                  <a:srgbClr val="000099"/>
                </a:solidFill>
              </a:rPr>
              <a:t> </a:t>
            </a:r>
            <a:r>
              <a:rPr lang="en-GB" sz="2000" b="1" dirty="0" err="1">
                <a:solidFill>
                  <a:srgbClr val="000099"/>
                </a:solidFill>
              </a:rPr>
              <a:t>enquête</a:t>
            </a:r>
            <a:r>
              <a:rPr lang="en-GB" sz="2000" b="1" dirty="0">
                <a:solidFill>
                  <a:srgbClr val="000099"/>
                </a:solidFill>
              </a:rPr>
              <a:t> </a:t>
            </a:r>
            <a:r>
              <a:rPr lang="en-GB" sz="2000" b="1" dirty="0" smtClean="0">
                <a:solidFill>
                  <a:srgbClr val="000099"/>
                </a:solidFill>
              </a:rPr>
              <a:t>2014 </a:t>
            </a:r>
            <a:r>
              <a:rPr lang="en-GB" sz="2000" b="1" dirty="0" err="1">
                <a:solidFill>
                  <a:srgbClr val="000099"/>
                </a:solidFill>
              </a:rPr>
              <a:t>présentent</a:t>
            </a:r>
            <a:r>
              <a:rPr lang="en-GB" sz="2000" b="1" dirty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quelques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évolutions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>
                <a:solidFill>
                  <a:srgbClr val="000099"/>
                </a:solidFill>
              </a:rPr>
              <a:t>par rapport à </a:t>
            </a:r>
            <a:r>
              <a:rPr lang="en-GB" sz="2000" b="1" dirty="0" err="1">
                <a:solidFill>
                  <a:srgbClr val="000099"/>
                </a:solidFill>
              </a:rPr>
              <a:t>ceux</a:t>
            </a:r>
            <a:r>
              <a:rPr lang="en-GB" sz="2000" b="1" dirty="0">
                <a:solidFill>
                  <a:srgbClr val="000099"/>
                </a:solidFill>
              </a:rPr>
              <a:t> </a:t>
            </a:r>
            <a:r>
              <a:rPr lang="en-GB" sz="2000" b="1" dirty="0" smtClean="0">
                <a:solidFill>
                  <a:srgbClr val="000099"/>
                </a:solidFill>
              </a:rPr>
              <a:t>des </a:t>
            </a:r>
            <a:r>
              <a:rPr lang="en-GB" sz="2000" b="1" dirty="0" err="1" smtClean="0">
                <a:solidFill>
                  <a:srgbClr val="000099"/>
                </a:solidFill>
              </a:rPr>
              <a:t>enquêtes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precédentes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principalement</a:t>
            </a:r>
            <a:r>
              <a:rPr lang="en-GB" sz="2000" b="1" dirty="0" smtClean="0">
                <a:solidFill>
                  <a:srgbClr val="000099"/>
                </a:solidFill>
              </a:rPr>
              <a:t> </a:t>
            </a:r>
            <a:r>
              <a:rPr lang="en-GB" sz="2000" b="1" dirty="0" err="1" smtClean="0">
                <a:solidFill>
                  <a:srgbClr val="000099"/>
                </a:solidFill>
              </a:rPr>
              <a:t>dûs</a:t>
            </a:r>
            <a:r>
              <a:rPr lang="en-GB" sz="2000" b="1" dirty="0" smtClean="0">
                <a:solidFill>
                  <a:srgbClr val="000099"/>
                </a:solidFill>
              </a:rPr>
              <a:t> à un bon </a:t>
            </a:r>
            <a:r>
              <a:rPr lang="en-GB" sz="2000" b="1" dirty="0" err="1" smtClean="0">
                <a:solidFill>
                  <a:srgbClr val="000099"/>
                </a:solidFill>
              </a:rPr>
              <a:t>taux</a:t>
            </a:r>
            <a:r>
              <a:rPr lang="en-GB" sz="2000" b="1" dirty="0" smtClean="0">
                <a:solidFill>
                  <a:srgbClr val="000099"/>
                </a:solidFill>
              </a:rPr>
              <a:t> de participation des </a:t>
            </a:r>
            <a:r>
              <a:rPr lang="en-GB" sz="2000" b="1" dirty="0" err="1" smtClean="0">
                <a:solidFill>
                  <a:srgbClr val="000099"/>
                </a:solidFill>
              </a:rPr>
              <a:t>Ingénieurs</a:t>
            </a:r>
            <a:r>
              <a:rPr lang="en-GB" sz="2000" b="1" dirty="0" smtClean="0">
                <a:solidFill>
                  <a:srgbClr val="000099"/>
                </a:solidFill>
              </a:rPr>
              <a:t> de plus de 45 ans. 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dirty="0">
                <a:solidFill>
                  <a:srgbClr val="000099"/>
                </a:solidFill>
              </a:rPr>
              <a:t>On </a:t>
            </a:r>
            <a:r>
              <a:rPr lang="en-GB" sz="2000" b="1" dirty="0" err="1">
                <a:solidFill>
                  <a:srgbClr val="000099"/>
                </a:solidFill>
              </a:rPr>
              <a:t>retiendra</a:t>
            </a:r>
            <a:r>
              <a:rPr lang="en-GB" sz="2000" b="1" dirty="0">
                <a:solidFill>
                  <a:srgbClr val="000099"/>
                </a:solidFill>
              </a:rPr>
              <a:t> :</a:t>
            </a:r>
          </a:p>
          <a:p>
            <a:pPr marL="320675" indent="-319088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>
              <a:solidFill>
                <a:srgbClr val="000099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i="1" dirty="0" smtClean="0">
                <a:solidFill>
                  <a:srgbClr val="C00000"/>
                </a:solidFill>
              </a:rPr>
              <a:t>Un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taux</a:t>
            </a:r>
            <a:r>
              <a:rPr lang="en-GB" sz="2000" b="1" i="1" dirty="0" smtClean="0">
                <a:solidFill>
                  <a:srgbClr val="C00000"/>
                </a:solidFill>
              </a:rPr>
              <a:t> de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réponse</a:t>
            </a:r>
            <a:r>
              <a:rPr lang="en-GB" sz="2000" b="1" i="1" dirty="0" smtClean="0">
                <a:solidFill>
                  <a:srgbClr val="C00000"/>
                </a:solidFill>
              </a:rPr>
              <a:t> important avec 924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réponses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exploitables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i="1" dirty="0">
                <a:solidFill>
                  <a:srgbClr val="C00000"/>
                </a:solidFill>
              </a:rPr>
              <a:t> </a:t>
            </a:r>
            <a:r>
              <a:rPr lang="en-GB" sz="2000" b="1" i="1" dirty="0" err="1">
                <a:solidFill>
                  <a:srgbClr val="C00000"/>
                </a:solidFill>
              </a:rPr>
              <a:t>Une</a:t>
            </a:r>
            <a:r>
              <a:rPr lang="en-GB" sz="2000" b="1" i="1" dirty="0">
                <a:solidFill>
                  <a:srgbClr val="C00000"/>
                </a:solidFill>
              </a:rPr>
              <a:t> </a:t>
            </a:r>
            <a:r>
              <a:rPr lang="en-GB" sz="2000" b="1" i="1" dirty="0" err="1">
                <a:solidFill>
                  <a:srgbClr val="C00000"/>
                </a:solidFill>
              </a:rPr>
              <a:t>trés</a:t>
            </a:r>
            <a:r>
              <a:rPr lang="en-GB" sz="2000" b="1" i="1" dirty="0">
                <a:solidFill>
                  <a:srgbClr val="C00000"/>
                </a:solidFill>
              </a:rPr>
              <a:t> forte participation </a:t>
            </a:r>
            <a:r>
              <a:rPr lang="en-GB" sz="2000" b="1" i="1" dirty="0" smtClean="0">
                <a:solidFill>
                  <a:srgbClr val="C00000"/>
                </a:solidFill>
              </a:rPr>
              <a:t>des plus de 45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ans</a:t>
            </a:r>
            <a:r>
              <a:rPr lang="en-GB" sz="2000" b="1" i="1" dirty="0" smtClean="0">
                <a:solidFill>
                  <a:srgbClr val="C00000"/>
                </a:solidFill>
              </a:rPr>
              <a:t> (31%)</a:t>
            </a: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i="1" dirty="0" smtClean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i="1" dirty="0" err="1" smtClean="0">
                <a:solidFill>
                  <a:srgbClr val="C00000"/>
                </a:solidFill>
              </a:rPr>
              <a:t>Une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bonne</a:t>
            </a:r>
            <a:r>
              <a:rPr lang="en-GB" sz="2000" b="1" i="1" dirty="0" smtClean="0">
                <a:solidFill>
                  <a:srgbClr val="C00000"/>
                </a:solidFill>
              </a:rPr>
              <a:t> participation des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moins</a:t>
            </a:r>
            <a:r>
              <a:rPr lang="en-GB" sz="2000" b="1" i="1" dirty="0" smtClean="0">
                <a:solidFill>
                  <a:srgbClr val="C00000"/>
                </a:solidFill>
              </a:rPr>
              <a:t> de 30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ans</a:t>
            </a:r>
            <a:r>
              <a:rPr lang="en-GB" sz="2000" b="1" i="1" dirty="0" smtClean="0">
                <a:solidFill>
                  <a:srgbClr val="C00000"/>
                </a:solidFill>
              </a:rPr>
              <a:t> (24%)</a:t>
            </a:r>
          </a:p>
          <a:p>
            <a:pPr marL="320675" indent="-319088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i="1" dirty="0" smtClean="0">
                <a:solidFill>
                  <a:srgbClr val="C00000"/>
                </a:solidFill>
              </a:rPr>
              <a:t>	</a:t>
            </a: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2000" b="1" i="1" dirty="0" smtClean="0">
                <a:solidFill>
                  <a:srgbClr val="C00000"/>
                </a:solidFill>
              </a:rPr>
              <a:t>55 % (50)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ont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r>
              <a:rPr lang="en-GB" sz="2000" b="1" i="1" dirty="0" err="1">
                <a:solidFill>
                  <a:srgbClr val="C00000"/>
                </a:solidFill>
              </a:rPr>
              <a:t>gardé</a:t>
            </a:r>
            <a:r>
              <a:rPr lang="en-GB" sz="2000" b="1" i="1" dirty="0">
                <a:solidFill>
                  <a:srgbClr val="C00000"/>
                </a:solidFill>
              </a:rPr>
              <a:t> des liens avec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leur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Ecole</a:t>
            </a:r>
            <a:r>
              <a:rPr lang="en-GB" sz="2000" b="1" i="1" dirty="0" smtClean="0">
                <a:solidFill>
                  <a:srgbClr val="C00000"/>
                </a:solidFill>
              </a:rPr>
              <a:t> au lieu de 61%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lors</a:t>
            </a:r>
            <a:r>
              <a:rPr lang="en-GB" sz="2000" b="1" i="1" dirty="0" smtClean="0">
                <a:solidFill>
                  <a:srgbClr val="C00000"/>
                </a:solidFill>
              </a:rPr>
              <a:t> de </a:t>
            </a:r>
            <a:r>
              <a:rPr lang="en-GB" sz="2000" b="1" i="1" dirty="0" err="1" smtClean="0">
                <a:solidFill>
                  <a:srgbClr val="C00000"/>
                </a:solidFill>
              </a:rPr>
              <a:t>l’enquête</a:t>
            </a:r>
            <a:r>
              <a:rPr lang="en-GB" sz="2000" b="1" i="1" dirty="0" smtClean="0">
                <a:solidFill>
                  <a:srgbClr val="C00000"/>
                </a:solidFill>
              </a:rPr>
              <a:t> 2010</a:t>
            </a: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i="1" dirty="0">
              <a:solidFill>
                <a:srgbClr val="C00000"/>
              </a:solidFill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835696" y="188640"/>
            <a:ext cx="59769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OBSERVATOIRE DE L’EMPLOI 2013 ENQUÊTE REALISÉE PAR INGENIA</a:t>
            </a:r>
            <a:endParaRPr lang="fr-FR" sz="1600" b="1" dirty="0" smtClean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7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8BDF6E2-2E96-476C-A268-1E1C42A844B5}" type="slidenum">
              <a:rPr lang="en-GB" altLang="fr-FR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GB" altLang="fr-FR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611560" y="1268760"/>
            <a:ext cx="7920038" cy="513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 algn="ctr" eaLnBrk="1" hangingPunct="1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00" b="1" dirty="0">
                <a:solidFill>
                  <a:srgbClr val="003366"/>
                </a:solidFill>
              </a:rPr>
              <a:t>SYNTHES</a:t>
            </a:r>
            <a:endParaRPr lang="en-GB" altLang="fr-FR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dirty="0" smtClean="0">
                <a:solidFill>
                  <a:srgbClr val="000099"/>
                </a:solidFill>
              </a:rPr>
              <a:t>SYNTHESE suite ...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800" b="1" i="1" dirty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</a:rPr>
              <a:t>Les doubles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diplômes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sont</a:t>
            </a:r>
            <a:r>
              <a:rPr lang="en-GB" altLang="fr-FR" sz="2000" b="1" i="1" dirty="0">
                <a:solidFill>
                  <a:srgbClr val="C00000"/>
                </a:solidFill>
              </a:rPr>
              <a:t> de plus en plus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fréquents</a:t>
            </a:r>
            <a:r>
              <a:rPr lang="en-GB" altLang="fr-FR" sz="2000" b="1" i="1" dirty="0">
                <a:solidFill>
                  <a:srgbClr val="C00000"/>
                </a:solidFill>
              </a:rPr>
              <a:t> (47 %)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i="1" dirty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</a:rPr>
              <a:t>Le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chômage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n’épargne</a:t>
            </a:r>
            <a:r>
              <a:rPr lang="en-GB" altLang="fr-FR" sz="2000" b="1" i="1" dirty="0">
                <a:solidFill>
                  <a:srgbClr val="C00000"/>
                </a:solidFill>
              </a:rPr>
              <a:t> pas les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Agri</a:t>
            </a:r>
            <a:r>
              <a:rPr lang="en-GB" altLang="fr-FR" sz="2000" b="1" i="1" dirty="0">
                <a:solidFill>
                  <a:srgbClr val="C00000"/>
                </a:solidFill>
              </a:rPr>
              <a:t>,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mais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demeure</a:t>
            </a:r>
            <a:r>
              <a:rPr lang="en-GB" altLang="fr-FR" sz="2000" b="1" i="1" dirty="0">
                <a:solidFill>
                  <a:srgbClr val="C00000"/>
                </a:solidFill>
              </a:rPr>
              <a:t> à un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niveau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faible</a:t>
            </a:r>
            <a:r>
              <a:rPr lang="en-GB" altLang="fr-FR" sz="2000" b="1" i="1" dirty="0">
                <a:solidFill>
                  <a:srgbClr val="C00000"/>
                </a:solidFill>
              </a:rPr>
              <a:t> (3%),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ponctuel</a:t>
            </a:r>
            <a:r>
              <a:rPr lang="en-GB" altLang="fr-FR" sz="2000" b="1" i="1" dirty="0">
                <a:solidFill>
                  <a:srgbClr val="C00000"/>
                </a:solidFill>
              </a:rPr>
              <a:t> et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limité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dans</a:t>
            </a:r>
            <a:r>
              <a:rPr lang="en-GB" altLang="fr-FR" sz="2000" b="1" i="1" dirty="0">
                <a:solidFill>
                  <a:srgbClr val="C00000"/>
                </a:solidFill>
              </a:rPr>
              <a:t> le temps. 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i="1" dirty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</a:rPr>
              <a:t>Le temps pour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trouver</a:t>
            </a:r>
            <a:r>
              <a:rPr lang="en-GB" altLang="fr-FR" sz="2000" b="1" i="1" dirty="0">
                <a:solidFill>
                  <a:srgbClr val="C00000"/>
                </a:solidFill>
              </a:rPr>
              <a:t> un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emploi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demeure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toujours</a:t>
            </a:r>
            <a:r>
              <a:rPr lang="en-GB" altLang="fr-FR" sz="2000" b="1" i="1" dirty="0">
                <a:solidFill>
                  <a:srgbClr val="C00000"/>
                </a:solidFill>
              </a:rPr>
              <a:t> court :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</a:rPr>
              <a:t>    80 % en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moins</a:t>
            </a:r>
            <a:r>
              <a:rPr lang="en-GB" altLang="fr-FR" sz="2000" b="1" i="1" dirty="0">
                <a:solidFill>
                  <a:srgbClr val="C00000"/>
                </a:solidFill>
              </a:rPr>
              <a:t> de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quatre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mois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accédent</a:t>
            </a:r>
            <a:r>
              <a:rPr lang="en-GB" altLang="fr-FR" sz="2000" b="1" i="1" dirty="0">
                <a:solidFill>
                  <a:srgbClr val="C00000"/>
                </a:solidFill>
              </a:rPr>
              <a:t> à un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emploi</a:t>
            </a:r>
            <a:r>
              <a:rPr lang="en-GB" altLang="fr-FR" sz="2000" b="1" i="1" dirty="0">
                <a:solidFill>
                  <a:srgbClr val="C00000"/>
                </a:solidFill>
              </a:rPr>
              <a:t>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i="1" dirty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</a:rPr>
              <a:t>Les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réseaux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relationnels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dont</a:t>
            </a:r>
            <a:r>
              <a:rPr lang="en-GB" altLang="fr-FR" sz="2000" b="1" i="1" dirty="0">
                <a:solidFill>
                  <a:srgbClr val="C00000"/>
                </a:solidFill>
              </a:rPr>
              <a:t> les AI et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Ingénia</a:t>
            </a:r>
            <a:r>
              <a:rPr lang="en-GB" altLang="fr-FR" sz="2000" b="1" i="1" dirty="0">
                <a:solidFill>
                  <a:srgbClr val="C00000"/>
                </a:solidFill>
              </a:rPr>
              <a:t> au hit parade de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l’embauche</a:t>
            </a:r>
            <a:r>
              <a:rPr lang="en-GB" altLang="fr-FR" sz="2000" b="1" i="1" dirty="0">
                <a:solidFill>
                  <a:srgbClr val="C00000"/>
                </a:solidFill>
              </a:rPr>
              <a:t> 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i="1" dirty="0">
              <a:solidFill>
                <a:srgbClr val="C00000"/>
              </a:solidFill>
              <a:latin typeface="Wingdings 3" pitchFamily="18" charset="2"/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>
                <a:solidFill>
                  <a:srgbClr val="C00000"/>
                </a:solidFill>
                <a:latin typeface="Wingdings 3" pitchFamily="18" charset="2"/>
              </a:rPr>
              <a:t></a:t>
            </a:r>
            <a:r>
              <a:rPr lang="en-GB" altLang="fr-FR" sz="2000" b="1" i="1" dirty="0">
                <a:solidFill>
                  <a:srgbClr val="C00000"/>
                </a:solidFill>
              </a:rPr>
              <a:t> La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grande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diversité</a:t>
            </a:r>
            <a:r>
              <a:rPr lang="en-GB" altLang="fr-FR" sz="2000" b="1" i="1" dirty="0">
                <a:solidFill>
                  <a:srgbClr val="C00000"/>
                </a:solidFill>
              </a:rPr>
              <a:t> des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secteurs</a:t>
            </a:r>
            <a:r>
              <a:rPr lang="en-GB" altLang="fr-FR" sz="2000" b="1" i="1" dirty="0">
                <a:solidFill>
                  <a:srgbClr val="C00000"/>
                </a:solidFill>
              </a:rPr>
              <a:t>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d’activité</a:t>
            </a:r>
            <a:r>
              <a:rPr lang="en-GB" altLang="fr-FR" sz="2000" b="1" i="1" dirty="0">
                <a:solidFill>
                  <a:srgbClr val="C00000"/>
                </a:solidFill>
              </a:rPr>
              <a:t> et des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fonctions</a:t>
            </a:r>
            <a:r>
              <a:rPr lang="en-GB" altLang="fr-FR" sz="2000" b="1" i="1" dirty="0">
                <a:solidFill>
                  <a:srgbClr val="C00000"/>
                </a:solidFill>
              </a:rPr>
              <a:t> se </a:t>
            </a:r>
            <a:r>
              <a:rPr lang="en-GB" altLang="fr-FR" sz="2000" b="1" i="1" dirty="0" err="1">
                <a:solidFill>
                  <a:srgbClr val="C00000"/>
                </a:solidFill>
              </a:rPr>
              <a:t>confirme</a:t>
            </a:r>
            <a:r>
              <a:rPr lang="en-GB" altLang="fr-FR" sz="2000" b="1" i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908175" y="481013"/>
            <a:ext cx="59769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 eaLnBrk="1" hangingPunct="1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r-FR">
                <a:solidFill>
                  <a:srgbClr val="006666"/>
                </a:solidFill>
                <a:latin typeface="Arial Black" pitchFamily="34" charset="0"/>
              </a:rPr>
              <a:t>OBSERVATOIRE DE L’EMPLOI 2014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1B8519C-820D-421F-9C31-D6543F42F748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67544" y="1052736"/>
            <a:ext cx="7920038" cy="5418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 algn="ctr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00" b="1" dirty="0">
                <a:solidFill>
                  <a:srgbClr val="003366"/>
                </a:solidFill>
              </a:rPr>
              <a:t>SYNTHES</a:t>
            </a:r>
            <a:endParaRPr lang="en-GB" b="1" dirty="0">
              <a:solidFill>
                <a:srgbClr val="000099"/>
              </a:solidFill>
            </a:endParaRPr>
          </a:p>
          <a:p>
            <a:pPr marL="320675" indent="-319088" algn="ctr" eaLnBrk="1" hangingPunct="1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dirty="0" smtClean="0">
              <a:solidFill>
                <a:srgbClr val="000099"/>
              </a:solidFill>
            </a:endParaRP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dirty="0" smtClean="0">
                <a:solidFill>
                  <a:srgbClr val="000099"/>
                </a:solidFill>
              </a:rPr>
              <a:t>SYNTHESE  suite ...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i="1" dirty="0" smtClean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i="1" dirty="0" smtClean="0">
                <a:solidFill>
                  <a:srgbClr val="C00000"/>
                </a:solidFill>
              </a:rPr>
              <a:t>Les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fonctions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Commerce et Direction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sont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les plus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proposées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par  les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entreprises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(1/3).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i="1" dirty="0" smtClean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i="1" dirty="0" smtClean="0">
                <a:solidFill>
                  <a:srgbClr val="C00000"/>
                </a:solidFill>
              </a:rPr>
              <a:t>La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création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ou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la reprise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d’entreprise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agricole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,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commerciale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ou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industrielle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est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toujours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assez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exceptionnelle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Plus du tiers des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ingénieurs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travaille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dans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la zone de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chalandise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de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l’Ecole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Plus de 10% des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ingénieurs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travaillent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à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l’étranger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, et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près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de 20%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utilisent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l’anglais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  <a:sym typeface="Wingdings" pitchFamily="2" charset="2"/>
              </a:rPr>
              <a:t>comme</a:t>
            </a:r>
            <a:r>
              <a:rPr lang="en-GB" altLang="fr-FR" sz="1800" b="1" i="1" dirty="0" smtClean="0">
                <a:solidFill>
                  <a:srgbClr val="C00000"/>
                </a:solidFill>
                <a:sym typeface="Wingdings" pitchFamily="2" charset="2"/>
              </a:rPr>
              <a:t> langue de travail.</a:t>
            </a: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1800" b="1" i="1" dirty="0" smtClean="0">
              <a:solidFill>
                <a:srgbClr val="C00000"/>
              </a:solidFill>
            </a:endParaRPr>
          </a:p>
          <a:p>
            <a:pPr marL="320675" indent="-319088" eaLnBrk="1" hangingPunct="1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1800" b="1" i="1" dirty="0" smtClean="0">
                <a:solidFill>
                  <a:srgbClr val="C00000"/>
                </a:solidFill>
              </a:rPr>
              <a:t>La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mobilité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professionnelle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fait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partie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de la vie de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l’ingénieur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sz="1800" b="1" i="1" dirty="0" err="1" smtClean="0">
                <a:solidFill>
                  <a:srgbClr val="C00000"/>
                </a:solidFill>
              </a:rPr>
              <a:t>agri</a:t>
            </a:r>
            <a:r>
              <a:rPr lang="en-GB" altLang="fr-FR" sz="1800" b="1" i="1" dirty="0" smtClean="0">
                <a:solidFill>
                  <a:srgbClr val="C00000"/>
                </a:solidFill>
              </a:rPr>
              <a:t> ...</a:t>
            </a: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ct val="90000"/>
              </a:lnSpc>
              <a:buSzPct val="100000"/>
              <a:buFont typeface="Wingdings 3" pitchFamily="18" charset="2"/>
              <a:buChar char="Æ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000" b="1" i="1" dirty="0">
              <a:solidFill>
                <a:srgbClr val="C00000"/>
              </a:solidFill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907704" y="188640"/>
            <a:ext cx="59769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OBSERVATOIRE DE L’EMPLOI 2013 ENQUÊTE REALISÉE PAR INGENIA</a:t>
            </a:r>
            <a:endParaRPr lang="fr-FR" sz="1600" b="1" dirty="0" smtClean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7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CC6C13D-8236-4557-B14B-21BB9093E75B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683568" y="1124744"/>
            <a:ext cx="7920037" cy="5328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 algn="ctr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>
                <a:solidFill>
                  <a:srgbClr val="000099"/>
                </a:solidFill>
              </a:rPr>
              <a:t> </a:t>
            </a: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dirty="0" smtClean="0">
                <a:solidFill>
                  <a:srgbClr val="000099"/>
                </a:solidFill>
                <a:sym typeface="Wingdings" pitchFamily="2" charset="2"/>
              </a:rPr>
              <a:t>A DEVELOPPER</a:t>
            </a: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dirty="0" smtClean="0">
              <a:solidFill>
                <a:srgbClr val="000099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Les services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offerts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par les Associations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d’Ingénieurs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,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doivent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être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mieux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connus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et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reconnus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afin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de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positionner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les AI et INGENIA en Premier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Partenaire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pour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l’accès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à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l’Emploi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  <a:endParaRPr lang="en-GB" altLang="fr-FR" sz="105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Le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réseau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relationnel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et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amical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entre les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Agri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est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une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richesses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collective à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développer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: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il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contribue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à la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renommée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des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Diplômés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 et des  </a:t>
            </a:r>
            <a:r>
              <a:rPr lang="en-GB" altLang="fr-FR" sz="2000" b="1" i="1" dirty="0" err="1" smtClean="0">
                <a:solidFill>
                  <a:srgbClr val="C00000"/>
                </a:solidFill>
                <a:sym typeface="Wingdings" pitchFamily="2" charset="2"/>
              </a:rPr>
              <a:t>Ecoles</a:t>
            </a:r>
            <a:r>
              <a:rPr lang="en-GB" altLang="fr-FR" sz="2000" b="1" i="1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2000" b="1" i="1" dirty="0" smtClean="0">
              <a:solidFill>
                <a:srgbClr val="45318F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Les Associations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d’Ingénieurs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sont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les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animateurs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de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ces</a:t>
            </a:r>
            <a:endParaRPr lang="en-GB" altLang="fr-FR" sz="2000" b="1" i="1" dirty="0" smtClean="0">
              <a:solidFill>
                <a:srgbClr val="45318F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Réseaux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d’AGRI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, et la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courroie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de transmission entre les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Ecoles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et les 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ingénieurs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 “</a:t>
            </a:r>
            <a:r>
              <a:rPr lang="en-GB" altLang="fr-FR" sz="2000" b="1" i="1" dirty="0" err="1" smtClean="0">
                <a:solidFill>
                  <a:srgbClr val="45318F"/>
                </a:solidFill>
                <a:sym typeface="Wingdings" pitchFamily="2" charset="2"/>
              </a:rPr>
              <a:t>Agri</a:t>
            </a:r>
            <a:r>
              <a:rPr lang="en-GB" altLang="fr-FR" sz="2000" b="1" i="1" dirty="0" smtClean="0">
                <a:solidFill>
                  <a:srgbClr val="45318F"/>
                </a:solidFill>
                <a:sym typeface="Wingdings" pitchFamily="2" charset="2"/>
              </a:rPr>
              <a:t>”</a:t>
            </a:r>
            <a:endParaRPr lang="en-GB" altLang="fr-FR" sz="2000" b="1" i="1" dirty="0" smtClean="0">
              <a:solidFill>
                <a:srgbClr val="45318F"/>
              </a:solidFill>
            </a:endParaRPr>
          </a:p>
          <a:p>
            <a:pPr marL="320675" indent="-319088" algn="just">
              <a:lnSpc>
                <a:spcPct val="90000"/>
              </a:lnSpc>
              <a:buSzPct val="100000"/>
              <a:buFont typeface="Wingdings" pitchFamily="2" charset="2"/>
              <a:buChar char="è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6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 algn="just">
              <a:lnSpc>
                <a:spcPct val="90000"/>
              </a:lnSpc>
              <a:buSzPct val="100000"/>
              <a:buFont typeface="Wingdings" pitchFamily="2" charset="2"/>
              <a:buChar char="è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 algn="just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>
              <a:lnSpc>
                <a:spcPts val="2900"/>
              </a:lnSpc>
              <a:spcBef>
                <a:spcPts val="550"/>
              </a:spcBef>
              <a:buSzPct val="100000"/>
              <a:buFont typeface="Wingdings" pitchFamily="2" charset="2"/>
              <a:buChar char="è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i="1" dirty="0">
              <a:solidFill>
                <a:srgbClr val="C00000"/>
              </a:solidFill>
            </a:endParaRPr>
          </a:p>
          <a:p>
            <a:pPr marL="320675" indent="-319088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i="1" dirty="0">
              <a:solidFill>
                <a:srgbClr val="C00000"/>
              </a:solidFill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763688" y="188640"/>
            <a:ext cx="59769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OBSERVATOIRE DE L’EMPLOI 2013 ENQUÊTE REALISÉE PAR INGENIA</a:t>
            </a:r>
            <a:endParaRPr lang="fr-FR" sz="1600" b="1" dirty="0" smtClean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11C8ADD-F364-46B7-A153-1C4541B5B239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539552" y="1052736"/>
            <a:ext cx="7920038" cy="56166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 algn="ctr">
              <a:lnSpc>
                <a:spcPct val="87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b="1" dirty="0">
              <a:solidFill>
                <a:srgbClr val="000099"/>
              </a:solidFill>
            </a:endParaRP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000099"/>
                </a:solidFill>
              </a:rPr>
              <a:t>CONCLUSION</a:t>
            </a:r>
          </a:p>
          <a:p>
            <a:pPr marL="320675" indent="-319088" algn="ctr" eaLnBrk="1" hangingPunct="1">
              <a:lnSpc>
                <a:spcPct val="90000"/>
              </a:lnSpc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900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Les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Ingénieurs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immergés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dans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l’univers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professionnel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révèlent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leur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adaptabilité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dans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des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métiers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et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fonctions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très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variés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Ils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constituent un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vivier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exceptionnel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de “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balises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”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permettant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d’évaluer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et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d’adapter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les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cursus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de formation aux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besoins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actualisés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du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monde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professionnel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b="1" i="1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320675" indent="-319088" algn="ctr" eaLnBrk="1" hangingPunct="1">
              <a:lnSpc>
                <a:spcPts val="2900"/>
              </a:lnSpc>
              <a:spcBef>
                <a:spcPts val="55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Les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Ecoles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assurent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des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enseignements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dont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la pertinence se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montre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, plus de 10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ans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après,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toujours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adaptée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au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monde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  <a:sym typeface="Wingdings" pitchFamily="2" charset="2"/>
              </a:rPr>
              <a:t>économique</a:t>
            </a:r>
            <a:r>
              <a:rPr lang="en-GB" altLang="fr-FR" b="1" i="1" dirty="0" smtClean="0">
                <a:solidFill>
                  <a:srgbClr val="C00000"/>
                </a:solidFill>
                <a:sym typeface="Wingdings" pitchFamily="2" charset="2"/>
              </a:rPr>
              <a:t>.  </a:t>
            </a:r>
            <a:endParaRPr lang="en-GB" altLang="fr-FR" sz="900" b="1" i="1" dirty="0">
              <a:solidFill>
                <a:srgbClr val="C00000"/>
              </a:solidFill>
              <a:sym typeface="Wingdings" pitchFamily="2" charset="2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1763688" y="188640"/>
            <a:ext cx="59769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chemeClr val="accent1"/>
                </a:solidFill>
                <a:latin typeface="+mj-lt"/>
              </a:rPr>
              <a:t>OBSERVATOIRE DE L’EMPLOI 2013 ENQUÊTE REALISÉE PAR INGENIA</a:t>
            </a:r>
            <a:endParaRPr lang="fr-FR" sz="1600" b="1" dirty="0" smtClean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7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690FBD4-8599-4265-AC01-0CF2220E5064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74638" y="889000"/>
            <a:ext cx="8108950" cy="26654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en-GB" b="1" i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1600" b="1" dirty="0" smtClean="0">
                <a:solidFill>
                  <a:schemeClr val="tx1"/>
                </a:solidFill>
                <a:latin typeface="Arial Black" pitchFamily="34" charset="0"/>
              </a:rPr>
              <a:t>AVEZ-VOUS OBTENU UN AUTRE DIPLÔME APRÈS CELUI D’INGENIEUR EN AGRICULTURE ? 	</a:t>
            </a:r>
            <a:r>
              <a:rPr lang="en-GB" sz="1600" b="1" dirty="0" smtClean="0">
                <a:solidFill>
                  <a:schemeClr val="tx1"/>
                </a:solidFill>
              </a:rPr>
              <a:t>	</a:t>
            </a:r>
            <a:r>
              <a:rPr lang="en-GB" sz="2800" b="1" dirty="0" smtClean="0">
                <a:solidFill>
                  <a:schemeClr val="tx1"/>
                </a:solidFill>
              </a:rPr>
              <a:t>	</a:t>
            </a:r>
          </a:p>
          <a:p>
            <a:pPr algn="ctr"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br>
              <a:rPr lang="en-GB" sz="2800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accent3"/>
                </a:solidFill>
              </a:rPr>
              <a:t>OUI : 47%</a:t>
            </a:r>
            <a:r>
              <a:rPr lang="en-GB" b="1" dirty="0" smtClean="0">
                <a:solidFill>
                  <a:srgbClr val="006600"/>
                </a:solidFill>
              </a:rPr>
              <a:t> </a:t>
            </a:r>
            <a:r>
              <a:rPr lang="en-GB" b="1" dirty="0" smtClean="0">
                <a:solidFill>
                  <a:srgbClr val="006600"/>
                </a:solidFill>
                <a:latin typeface="Arial Rounded MT Bold"/>
              </a:rPr>
              <a:t>                       </a:t>
            </a:r>
            <a:r>
              <a:rPr lang="en-GB" b="1" dirty="0" smtClean="0">
                <a:solidFill>
                  <a:schemeClr val="accent2"/>
                </a:solidFill>
              </a:rPr>
              <a:t>NON : 53% </a:t>
            </a:r>
          </a:p>
          <a:p>
            <a:pPr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en-GB" sz="2000" b="1" i="1" dirty="0" smtClean="0">
              <a:solidFill>
                <a:schemeClr val="accent1"/>
              </a:solidFill>
            </a:endParaRPr>
          </a:p>
          <a:p>
            <a:pPr algn="ctr"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accent1"/>
                </a:solidFill>
              </a:rPr>
              <a:t> 	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L’acquisition</a:t>
            </a:r>
            <a:r>
              <a:rPr lang="en-GB" sz="2000" b="1" i="1" dirty="0" smtClean="0">
                <a:solidFill>
                  <a:schemeClr val="accent1"/>
                </a:solidFill>
              </a:rPr>
              <a:t> de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compléments</a:t>
            </a:r>
            <a:r>
              <a:rPr lang="en-GB" sz="2000" b="1" i="1" dirty="0" smtClean="0">
                <a:solidFill>
                  <a:schemeClr val="accent1"/>
                </a:solidFill>
              </a:rPr>
              <a:t> de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connaissances,“spécifiques</a:t>
            </a:r>
            <a:r>
              <a:rPr lang="en-GB" sz="2000" b="1" i="1" dirty="0" smtClean="0">
                <a:solidFill>
                  <a:schemeClr val="accent1"/>
                </a:solidFill>
              </a:rPr>
              <a:t>”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métiers</a:t>
            </a:r>
            <a:r>
              <a:rPr lang="en-GB" sz="2000" b="1" i="1" dirty="0" smtClean="0">
                <a:solidFill>
                  <a:schemeClr val="accent1"/>
                </a:solidFill>
              </a:rPr>
              <a:t>, après la formation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d'ingénieur</a:t>
            </a:r>
            <a:r>
              <a:rPr lang="en-GB" sz="2000" b="1" i="1" dirty="0" smtClean="0">
                <a:solidFill>
                  <a:schemeClr val="accent1"/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est</a:t>
            </a:r>
            <a:r>
              <a:rPr lang="en-GB" sz="2000" b="1" i="1" dirty="0" smtClean="0">
                <a:solidFill>
                  <a:schemeClr val="accent1"/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une</a:t>
            </a:r>
            <a:r>
              <a:rPr lang="en-GB" sz="2000" b="1" i="1" dirty="0" smtClean="0">
                <a:solidFill>
                  <a:schemeClr val="accent1"/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tendance</a:t>
            </a:r>
            <a:r>
              <a:rPr lang="en-GB" sz="2000" b="1" i="1" dirty="0" smtClean="0">
                <a:solidFill>
                  <a:schemeClr val="accent1"/>
                </a:solidFill>
              </a:rPr>
              <a:t> qui se </a:t>
            </a:r>
            <a:r>
              <a:rPr lang="en-GB" sz="2000" b="1" i="1" dirty="0" err="1" smtClean="0">
                <a:solidFill>
                  <a:schemeClr val="accent1"/>
                </a:solidFill>
              </a:rPr>
              <a:t>confirme</a:t>
            </a:r>
            <a:r>
              <a:rPr lang="en-GB" sz="2000" b="1" i="1" dirty="0" smtClean="0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en-GB" sz="1200" b="1" i="1" dirty="0" smtClean="0">
              <a:solidFill>
                <a:srgbClr val="C00000"/>
              </a:solidFill>
            </a:endParaRPr>
          </a:p>
          <a:p>
            <a:pPr algn="just">
              <a:lnSpc>
                <a:spcPct val="7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b="1" i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6148" name="Image 6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395536" y="3717032"/>
            <a:ext cx="8351838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err="1">
                <a:solidFill>
                  <a:schemeClr val="tx1"/>
                </a:solidFill>
              </a:rPr>
              <a:t>Diplômes</a:t>
            </a:r>
            <a:r>
              <a:rPr lang="en-GB" sz="2000" b="1" i="1" dirty="0">
                <a:solidFill>
                  <a:schemeClr val="tx1"/>
                </a:solidFill>
              </a:rPr>
              <a:t> </a:t>
            </a:r>
            <a:r>
              <a:rPr lang="en-GB" sz="2000" b="1" i="1" dirty="0" err="1">
                <a:solidFill>
                  <a:schemeClr val="tx1"/>
                </a:solidFill>
              </a:rPr>
              <a:t>obtenus</a:t>
            </a:r>
            <a:r>
              <a:rPr lang="en-GB" sz="2000" b="1" i="1" dirty="0">
                <a:solidFill>
                  <a:schemeClr val="tx1"/>
                </a:solidFill>
              </a:rPr>
              <a:t> après la formation </a:t>
            </a:r>
            <a:r>
              <a:rPr lang="en-GB" sz="2000" b="1" i="1" dirty="0" err="1">
                <a:solidFill>
                  <a:schemeClr val="tx1"/>
                </a:solidFill>
              </a:rPr>
              <a:t>d'ingénieur</a:t>
            </a:r>
            <a:r>
              <a:rPr lang="en-GB" sz="2000" b="1" i="1" dirty="0">
                <a:solidFill>
                  <a:schemeClr val="tx1"/>
                </a:solidFill>
              </a:rPr>
              <a:t> :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i="1" dirty="0">
              <a:solidFill>
                <a:srgbClr val="C00000"/>
              </a:solidFill>
              <a:latin typeface="Arial Rounded MT Bold"/>
            </a:endParaRP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Masters 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universitaires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: </a:t>
            </a:r>
            <a:r>
              <a:rPr lang="en-GB" sz="2000" b="1" i="1" dirty="0">
                <a:solidFill>
                  <a:srgbClr val="C00000"/>
                </a:solidFill>
              </a:rPr>
              <a:t>			</a:t>
            </a:r>
            <a:r>
              <a:rPr lang="en-GB" sz="2000" b="1" i="1" dirty="0" smtClean="0">
                <a:solidFill>
                  <a:schemeClr val="tx1"/>
                </a:solidFill>
              </a:rPr>
              <a:t>15 </a:t>
            </a:r>
            <a:r>
              <a:rPr lang="en-GB" sz="2000" b="1" i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Autre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Ecole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FESIA : </a:t>
            </a:r>
            <a:r>
              <a:rPr lang="en-GB" sz="2000" b="1" i="1" dirty="0">
                <a:solidFill>
                  <a:srgbClr val="262626"/>
                </a:solidFill>
              </a:rPr>
              <a:t>	</a:t>
            </a:r>
            <a:r>
              <a:rPr lang="en-GB" sz="2000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>
                <a:solidFill>
                  <a:srgbClr val="7F7F7F"/>
                </a:solidFill>
              </a:rPr>
              <a:t> 	</a:t>
            </a:r>
            <a:r>
              <a:rPr lang="en-GB" sz="2000" b="1" i="1" dirty="0">
                <a:solidFill>
                  <a:schemeClr val="tx1"/>
                </a:solidFill>
              </a:rPr>
              <a:t>  </a:t>
            </a:r>
            <a:r>
              <a:rPr lang="en-GB" sz="2000" b="1" i="1" dirty="0" smtClean="0">
                <a:solidFill>
                  <a:schemeClr val="tx1"/>
                </a:solidFill>
              </a:rPr>
              <a:t>2 </a:t>
            </a:r>
            <a:r>
              <a:rPr lang="en-GB" sz="2000" b="1" i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Avec  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partenaire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FESIA :       </a:t>
            </a:r>
            <a:r>
              <a:rPr lang="en-GB" sz="2000" b="1" i="1" dirty="0">
                <a:solidFill>
                  <a:srgbClr val="262626"/>
                </a:solidFill>
              </a:rPr>
              <a:t>	 	  </a:t>
            </a:r>
            <a:r>
              <a:rPr lang="en-GB" sz="2000" b="1" i="1" dirty="0">
                <a:solidFill>
                  <a:schemeClr val="tx1"/>
                </a:solidFill>
              </a:rPr>
              <a:t>5</a:t>
            </a:r>
            <a:r>
              <a:rPr lang="en-GB" sz="2000" b="1" i="1" dirty="0" smtClean="0">
                <a:solidFill>
                  <a:schemeClr val="tx1"/>
                </a:solidFill>
              </a:rPr>
              <a:t> </a:t>
            </a:r>
            <a:r>
              <a:rPr lang="en-GB" sz="2000" b="1" i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Doctorat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:</a:t>
            </a:r>
            <a:r>
              <a:rPr lang="en-GB" sz="2000" b="1" i="1" dirty="0">
                <a:solidFill>
                  <a:srgbClr val="262626"/>
                </a:solidFill>
              </a:rPr>
              <a:t>                                 		</a:t>
            </a:r>
            <a:r>
              <a:rPr lang="en-GB" sz="2000" b="1" i="1" dirty="0">
                <a:solidFill>
                  <a:schemeClr val="tx1"/>
                </a:solidFill>
              </a:rPr>
              <a:t>  </a:t>
            </a:r>
            <a:r>
              <a:rPr lang="en-GB" sz="2000" b="1" i="1" dirty="0" smtClean="0">
                <a:solidFill>
                  <a:schemeClr val="tx1"/>
                </a:solidFill>
              </a:rPr>
              <a:t>4 </a:t>
            </a:r>
            <a:r>
              <a:rPr lang="en-GB" sz="2000" b="1" i="1" dirty="0">
                <a:solidFill>
                  <a:schemeClr val="tx1"/>
                </a:solidFill>
              </a:rPr>
              <a:t>%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C00000"/>
                </a:solidFill>
              </a:rPr>
              <a:t>		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Autres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75000"/>
                  </a:schemeClr>
                </a:solidFill>
              </a:rPr>
              <a:t>diplômes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</a:rPr>
              <a:t> :                  </a:t>
            </a:r>
            <a:r>
              <a:rPr lang="en-GB" sz="2000" b="1" i="1" dirty="0">
                <a:solidFill>
                  <a:srgbClr val="262626"/>
                </a:solidFill>
              </a:rPr>
              <a:t>		 </a:t>
            </a:r>
            <a:r>
              <a:rPr lang="en-GB" sz="2000" b="1" i="1" dirty="0" smtClean="0">
                <a:solidFill>
                  <a:schemeClr val="tx1"/>
                </a:solidFill>
              </a:rPr>
              <a:t>22 </a:t>
            </a:r>
            <a:r>
              <a:rPr lang="en-GB" sz="2000" b="1" i="1" dirty="0">
                <a:solidFill>
                  <a:schemeClr val="tx1"/>
                </a:solidFill>
              </a:rPr>
              <a:t>%</a:t>
            </a:r>
            <a:r>
              <a:rPr lang="en-GB" sz="2000" b="1" dirty="0">
                <a:solidFill>
                  <a:srgbClr val="003366"/>
                </a:solidFill>
              </a:rPr>
              <a:t> </a:t>
            </a: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003366"/>
                </a:solidFill>
              </a:rPr>
              <a:t>     </a:t>
            </a:r>
            <a:endParaRPr lang="en-GB" sz="2000" b="1" i="1" dirty="0">
              <a:solidFill>
                <a:srgbClr val="002060"/>
              </a:solidFill>
            </a:endParaRP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rgbClr val="002060"/>
                </a:solidFill>
              </a:rPr>
              <a:t>       </a:t>
            </a:r>
            <a:r>
              <a:rPr lang="en-GB" sz="2000" b="1" i="1" dirty="0">
                <a:solidFill>
                  <a:schemeClr val="accent1"/>
                </a:solidFill>
              </a:rPr>
              <a:t>La </a:t>
            </a:r>
            <a:r>
              <a:rPr lang="en-GB" sz="2000" b="1" i="1" dirty="0" err="1">
                <a:solidFill>
                  <a:schemeClr val="accent1"/>
                </a:solidFill>
              </a:rPr>
              <a:t>voie</a:t>
            </a:r>
            <a:r>
              <a:rPr lang="en-GB" sz="2000" b="1" i="1" dirty="0">
                <a:solidFill>
                  <a:schemeClr val="accent1"/>
                </a:solidFill>
              </a:rPr>
              <a:t> des Masters </a:t>
            </a:r>
            <a:r>
              <a:rPr lang="en-GB" sz="2000" b="1" i="1" dirty="0" err="1">
                <a:solidFill>
                  <a:schemeClr val="accent1"/>
                </a:solidFill>
              </a:rPr>
              <a:t>demeure</a:t>
            </a:r>
            <a:r>
              <a:rPr lang="en-GB" sz="2000" b="1" i="1" dirty="0">
                <a:solidFill>
                  <a:schemeClr val="accent1"/>
                </a:solidFill>
              </a:rPr>
              <a:t> </a:t>
            </a:r>
            <a:r>
              <a:rPr lang="en-GB" sz="2000" b="1" i="1" dirty="0" err="1">
                <a:solidFill>
                  <a:schemeClr val="accent1"/>
                </a:solidFill>
              </a:rPr>
              <a:t>privilégiée</a:t>
            </a:r>
            <a:r>
              <a:rPr lang="en-GB" sz="2000" b="1" i="1" dirty="0">
                <a:solidFill>
                  <a:schemeClr val="accent1"/>
                </a:solidFill>
              </a:rPr>
              <a:t>.</a:t>
            </a:r>
            <a:endParaRPr lang="fr-FR" sz="2000" dirty="0">
              <a:solidFill>
                <a:schemeClr val="accent1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D5AE8C3-2FCD-4320-8461-EDF8FCD1D0D9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611188" y="1052513"/>
            <a:ext cx="8026400" cy="521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ts val="25"/>
              </a:spcBef>
              <a:buClrTx/>
              <a:buFontTx/>
              <a:buNone/>
              <a:defRPr/>
            </a:pPr>
            <a:endParaRPr lang="en-GB" sz="1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87000"/>
              </a:lnSpc>
              <a:spcBef>
                <a:spcPts val="8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LANGUES DE TRAVAIL  </a:t>
            </a:r>
          </a:p>
          <a:p>
            <a:pPr>
              <a:lnSpc>
                <a:spcPct val="87000"/>
              </a:lnSpc>
              <a:spcBef>
                <a:spcPts val="800"/>
              </a:spcBef>
              <a:buClrTx/>
              <a:buFontTx/>
              <a:buNone/>
              <a:defRPr/>
            </a:pPr>
            <a:r>
              <a:rPr lang="en-GB" sz="1800" b="1" dirty="0" smtClean="0">
                <a:solidFill>
                  <a:srgbClr val="000099"/>
                </a:solidFill>
              </a:rPr>
              <a:t>                                    </a:t>
            </a:r>
            <a:r>
              <a:rPr lang="en-GB" b="1" dirty="0" smtClean="0">
                <a:solidFill>
                  <a:srgbClr val="000099"/>
                </a:solidFill>
              </a:rPr>
              <a:t>                     	         </a:t>
            </a: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FRANCAIS</a:t>
            </a:r>
            <a:r>
              <a:rPr lang="en-GB" b="1" dirty="0" smtClean="0">
                <a:solidFill>
                  <a:srgbClr val="000099"/>
                </a:solidFill>
              </a:rPr>
              <a:t>  					   	</a:t>
            </a:r>
            <a:r>
              <a:rPr lang="en-GB" b="1" dirty="0" smtClean="0">
                <a:solidFill>
                  <a:schemeClr val="tx1"/>
                </a:solidFill>
              </a:rPr>
              <a:t>84 %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endParaRPr lang="en-GB" sz="2000" b="1" dirty="0" smtClean="0">
              <a:solidFill>
                <a:srgbClr val="000099"/>
              </a:solidFill>
              <a:latin typeface="Arial Rounded MT Bold"/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ANGLAIS</a:t>
            </a:r>
            <a:r>
              <a:rPr lang="en-GB" b="1" dirty="0" smtClean="0">
                <a:solidFill>
                  <a:srgbClr val="000099"/>
                </a:solidFill>
              </a:rPr>
              <a:t>					   		</a:t>
            </a:r>
            <a:r>
              <a:rPr lang="en-GB" b="1" dirty="0" smtClean="0">
                <a:solidFill>
                  <a:schemeClr val="tx1"/>
                </a:solidFill>
              </a:rPr>
              <a:t>19 %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endParaRPr lang="en-GB" sz="2000" b="1" dirty="0" smtClean="0">
              <a:solidFill>
                <a:srgbClr val="000099"/>
              </a:solidFill>
              <a:latin typeface="Arial Rounded MT Bold"/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ESPAGNOL</a:t>
            </a:r>
            <a:r>
              <a:rPr lang="en-GB" b="1" dirty="0" smtClean="0">
                <a:solidFill>
                  <a:srgbClr val="000099"/>
                </a:solidFill>
              </a:rPr>
              <a:t>					</a:t>
            </a:r>
            <a:r>
              <a:rPr lang="en-GB" b="1" dirty="0" smtClean="0">
                <a:solidFill>
                  <a:schemeClr val="tx1"/>
                </a:solidFill>
              </a:rPr>
              <a:t>        3 %</a:t>
            </a:r>
            <a:endParaRPr lang="en-GB" sz="2000" b="1" dirty="0" smtClean="0">
              <a:solidFill>
                <a:schemeClr val="tx1"/>
              </a:solidFill>
              <a:latin typeface="Arial Rounded MT Bold"/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ALLEMAND</a:t>
            </a:r>
            <a:r>
              <a:rPr lang="en-GB" b="1" dirty="0" smtClean="0">
                <a:solidFill>
                  <a:srgbClr val="000099"/>
                </a:solidFill>
              </a:rPr>
              <a:t>					        </a:t>
            </a:r>
            <a:r>
              <a:rPr lang="en-GB" b="1" dirty="0" smtClean="0">
                <a:solidFill>
                  <a:schemeClr val="tx1"/>
                </a:solidFill>
              </a:rPr>
              <a:t>1 %</a:t>
            </a: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			  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PORTUGAIS</a:t>
            </a:r>
            <a:r>
              <a:rPr lang="en-GB" b="1" dirty="0" smtClean="0">
                <a:solidFill>
                  <a:srgbClr val="000099"/>
                </a:solidFill>
              </a:rPr>
              <a:t> 						   </a:t>
            </a:r>
            <a:r>
              <a:rPr lang="en-GB" b="1" dirty="0" smtClean="0">
                <a:solidFill>
                  <a:schemeClr val="tx1"/>
                </a:solidFill>
              </a:rPr>
              <a:t>1 %</a:t>
            </a: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0099"/>
              </a:solidFill>
              <a:latin typeface="Arial Rounded MT Bold"/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b="1" i="1" dirty="0" smtClean="0">
              <a:solidFill>
                <a:srgbClr val="C00000"/>
              </a:solidFill>
            </a:endParaRP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pratique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étrangères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en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légère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progression.</a:t>
            </a: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Sont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bilingues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13 %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Maternelle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Anglais</a:t>
            </a: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      4%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Maternelle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Espagnol</a:t>
            </a: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endParaRPr lang="en-GB" sz="2000" b="1" i="1" dirty="0" smtClean="0">
              <a:solidFill>
                <a:srgbClr val="C00000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908175" y="188913"/>
            <a:ext cx="6119813" cy="64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pic>
        <p:nvPicPr>
          <p:cNvPr id="7173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588125" y="64277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16254D2-DF7E-455D-B3C4-7F6D2F85E88C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853281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 marL="320675" indent="-319088"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1pPr>
            <a:lvl2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2pPr>
            <a:lvl3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3pPr>
            <a:lvl4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4pPr>
            <a:lvl5pPr>
              <a:lnSpc>
                <a:spcPct val="38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49263" fontAlgn="base">
              <a:lnSpc>
                <a:spcPct val="3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 sz="2400">
                <a:solidFill>
                  <a:schemeClr val="bg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ts val="200"/>
              </a:spcBef>
              <a:buClrTx/>
              <a:buFontTx/>
              <a:buNone/>
              <a:defRPr/>
            </a:pPr>
            <a:endParaRPr lang="en-GB" sz="2000" b="1" dirty="0" smtClean="0">
              <a:solidFill>
                <a:srgbClr val="003366"/>
              </a:solidFill>
            </a:endParaRPr>
          </a:p>
          <a:p>
            <a:pPr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Arial Black" pitchFamily="34" charset="0"/>
              </a:rPr>
              <a:t>NOMBRE D’EMPLOIS OCCUPÉS DEPUIS LA SORTIE DE L’ÉCOLE ?</a:t>
            </a:r>
          </a:p>
          <a:p>
            <a:pPr algn="ctr">
              <a:lnSpc>
                <a:spcPct val="87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GB" b="1" dirty="0" smtClean="0">
                <a:solidFill>
                  <a:schemeClr val="tx1"/>
                </a:solidFill>
                <a:latin typeface="Arial"/>
                <a:cs typeface="Arial"/>
              </a:rPr>
              <a:t>꞊ </a:t>
            </a:r>
            <a:r>
              <a:rPr lang="en-GB" b="1" dirty="0" smtClean="0">
                <a:solidFill>
                  <a:schemeClr val="tx1"/>
                </a:solidFill>
              </a:rPr>
              <a:t>3,3 en </a:t>
            </a:r>
            <a:r>
              <a:rPr lang="en-GB" b="1" dirty="0" err="1" smtClean="0">
                <a:solidFill>
                  <a:schemeClr val="tx1"/>
                </a:solidFill>
              </a:rPr>
              <a:t>moyenne</a:t>
            </a:r>
            <a:endParaRPr lang="en-GB" b="1" dirty="0" smtClean="0">
              <a:solidFill>
                <a:srgbClr val="FFFF00"/>
              </a:solidFill>
            </a:endParaRPr>
          </a:p>
          <a:p>
            <a:pPr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87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L'entreprise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à vie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désormais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du passé. La vie active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un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parcours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... </a:t>
            </a:r>
            <a:r>
              <a:rPr lang="en-GB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professionnel</a:t>
            </a:r>
            <a:r>
              <a:rPr lang="en-GB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908175" y="188913"/>
            <a:ext cx="6048375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6666"/>
              </a:solidFill>
              <a:latin typeface="Arial Black" pitchFamily="34" charset="0"/>
            </a:endParaRPr>
          </a:p>
        </p:txBody>
      </p:sp>
      <p:pic>
        <p:nvPicPr>
          <p:cNvPr id="8197" name="Image 7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323850" y="3068638"/>
            <a:ext cx="8424863" cy="430220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20675" indent="-319088" algn="ctr">
              <a:lnSpc>
                <a:spcPct val="70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dirty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 algn="just">
              <a:lnSpc>
                <a:spcPct val="70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Arial Black" pitchFamily="34" charset="0"/>
              </a:rPr>
              <a:t>AVEZ-VOUS CONNU DES PERIODES DE CHÔMAGE ?</a:t>
            </a:r>
          </a:p>
          <a:p>
            <a:pPr marL="320675" indent="-319088">
              <a:lnSpc>
                <a:spcPct val="70000"/>
              </a:lnSpc>
              <a:spcBef>
                <a:spcPts val="325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</a:rPr>
              <a:t>	</a:t>
            </a:r>
            <a:endParaRPr lang="en-GB" b="1" dirty="0">
              <a:solidFill>
                <a:srgbClr val="006600"/>
              </a:solidFill>
            </a:endParaRP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chemeClr val="accent3"/>
                </a:solidFill>
              </a:rPr>
              <a:t>OUI :  34 %</a:t>
            </a:r>
            <a:r>
              <a:rPr lang="en-GB" b="1" dirty="0">
                <a:solidFill>
                  <a:srgbClr val="006600"/>
                </a:solidFill>
              </a:rPr>
              <a:t>         </a:t>
            </a:r>
            <a:r>
              <a:rPr lang="en-GB" b="1" dirty="0" smtClean="0">
                <a:solidFill>
                  <a:srgbClr val="006600"/>
                </a:solidFill>
              </a:rPr>
              <a:t>        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NON :   66 % 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200" b="1" dirty="0">
                <a:solidFill>
                  <a:srgbClr val="FFFFFF"/>
                </a:solidFill>
              </a:rPr>
              <a:t> 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chômage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réalité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concrète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il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n'épargne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pas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Ingénieurs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plus du  tiers a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vécu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cette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situation</a:t>
            </a:r>
            <a:r>
              <a:rPr lang="en-GB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20675" indent="-319088" algn="ct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70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Arial Black" pitchFamily="34" charset="0"/>
              </a:rPr>
              <a:t>AU MOMENT DE L’ENQUETE, SEULS 3% DES INGENIEURS SONT EN RECHERCHE D’EMPLOI.</a:t>
            </a:r>
          </a:p>
          <a:p>
            <a:pPr marL="320675" indent="-319088" algn="ctr">
              <a:lnSpc>
                <a:spcPct val="70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1800" b="1" dirty="0">
              <a:solidFill>
                <a:schemeClr val="tx1"/>
              </a:solidFill>
              <a:latin typeface="Arial Black" pitchFamily="34" charset="0"/>
            </a:endParaRPr>
          </a:p>
          <a:p>
            <a:pPr marL="320675" indent="-319088" algn="just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just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just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 2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95288" y="1052513"/>
            <a:ext cx="8280400" cy="430464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20675" indent="-319088">
              <a:lnSpc>
                <a:spcPct val="78000"/>
              </a:lnSpc>
              <a:spcBef>
                <a:spcPts val="75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dirty="0">
              <a:solidFill>
                <a:srgbClr val="003366"/>
              </a:solidFill>
            </a:endParaRPr>
          </a:p>
          <a:p>
            <a:pPr marL="320675" indent="-319088">
              <a:lnSpc>
                <a:spcPct val="78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dirty="0">
                <a:solidFill>
                  <a:schemeClr val="accent2"/>
                </a:solidFill>
                <a:latin typeface="Arial Black" pitchFamily="34" charset="0"/>
              </a:rPr>
              <a:t>TEMPS POUR TROUVER </a:t>
            </a:r>
            <a:r>
              <a:rPr lang="en-GB" sz="2000" b="1" dirty="0" smtClean="0">
                <a:solidFill>
                  <a:schemeClr val="accent2"/>
                </a:solidFill>
                <a:latin typeface="Arial Black" pitchFamily="34" charset="0"/>
              </a:rPr>
              <a:t>VOTRE EMPLOI ACTUEL</a:t>
            </a:r>
            <a:endParaRPr lang="en-GB" sz="20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000" b="1" dirty="0">
                <a:solidFill>
                  <a:srgbClr val="000099"/>
                </a:solidFill>
              </a:rPr>
              <a:t>               </a:t>
            </a: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0 à 2 </a:t>
            </a:r>
            <a:r>
              <a:rPr lang="en-GB" b="1" dirty="0" err="1">
                <a:solidFill>
                  <a:srgbClr val="000099"/>
                </a:solidFill>
              </a:rPr>
              <a:t>mois</a:t>
            </a:r>
            <a:r>
              <a:rPr lang="en-GB" b="1" dirty="0">
                <a:solidFill>
                  <a:srgbClr val="000099"/>
                </a:solidFill>
              </a:rPr>
              <a:t>                              </a:t>
            </a:r>
            <a:r>
              <a:rPr lang="en-GB" b="1" dirty="0" smtClean="0">
                <a:solidFill>
                  <a:schemeClr val="tx1"/>
                </a:solidFill>
              </a:rPr>
              <a:t>63 </a:t>
            </a:r>
            <a:r>
              <a:rPr lang="en-GB" b="1" dirty="0">
                <a:solidFill>
                  <a:schemeClr val="tx1"/>
                </a:solidFill>
              </a:rPr>
              <a:t>%</a:t>
            </a:r>
            <a:endParaRPr lang="en-GB" sz="2000" b="1" dirty="0">
              <a:solidFill>
                <a:schemeClr val="tx1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3 à 4 </a:t>
            </a:r>
            <a:r>
              <a:rPr lang="en-GB" b="1" dirty="0" err="1">
                <a:solidFill>
                  <a:srgbClr val="000099"/>
                </a:solidFill>
              </a:rPr>
              <a:t>mois</a:t>
            </a:r>
            <a:r>
              <a:rPr lang="en-GB" b="1" dirty="0">
                <a:solidFill>
                  <a:srgbClr val="000099"/>
                </a:solidFill>
              </a:rPr>
              <a:t>                              </a:t>
            </a:r>
            <a:r>
              <a:rPr lang="en-GB" b="1" dirty="0" smtClean="0">
                <a:solidFill>
                  <a:schemeClr val="tx1"/>
                </a:solidFill>
              </a:rPr>
              <a:t>14 </a:t>
            </a:r>
            <a:r>
              <a:rPr lang="en-GB" b="1" dirty="0">
                <a:solidFill>
                  <a:schemeClr val="tx1"/>
                </a:solidFill>
              </a:rPr>
              <a:t>%</a:t>
            </a:r>
            <a:endParaRPr lang="en-GB" sz="2000" b="1" dirty="0">
              <a:solidFill>
                <a:schemeClr val="tx1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5 à 6 </a:t>
            </a:r>
            <a:r>
              <a:rPr lang="en-GB" b="1" dirty="0" err="1">
                <a:solidFill>
                  <a:srgbClr val="000099"/>
                </a:solidFill>
              </a:rPr>
              <a:t>mois</a:t>
            </a:r>
            <a:r>
              <a:rPr lang="en-GB" b="1" dirty="0">
                <a:solidFill>
                  <a:srgbClr val="000099"/>
                </a:solidFill>
              </a:rPr>
              <a:t>      		     			 </a:t>
            </a:r>
            <a:r>
              <a:rPr lang="en-GB" b="1" dirty="0" smtClean="0">
                <a:solidFill>
                  <a:schemeClr val="tx1"/>
                </a:solidFill>
              </a:rPr>
              <a:t>10 %</a:t>
            </a:r>
            <a:endParaRPr lang="en-GB" sz="2000" b="1" dirty="0">
              <a:solidFill>
                <a:schemeClr val="tx1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7 </a:t>
            </a:r>
            <a:r>
              <a:rPr lang="en-GB" b="1" dirty="0" err="1">
                <a:solidFill>
                  <a:srgbClr val="000099"/>
                </a:solidFill>
              </a:rPr>
              <a:t>mois</a:t>
            </a:r>
            <a:r>
              <a:rPr lang="en-GB" b="1" dirty="0">
                <a:solidFill>
                  <a:srgbClr val="000099"/>
                </a:solidFill>
              </a:rPr>
              <a:t> à 1 an                          </a:t>
            </a:r>
            <a:r>
              <a:rPr lang="en-GB" b="1" dirty="0">
                <a:solidFill>
                  <a:schemeClr val="tx1"/>
                </a:solidFill>
              </a:rPr>
              <a:t>5 %</a:t>
            </a:r>
            <a:endParaRPr lang="en-GB" sz="2000" b="1" dirty="0">
              <a:solidFill>
                <a:schemeClr val="tx1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</a:rPr>
              <a:t>+ 1 an    </a:t>
            </a:r>
            <a:r>
              <a:rPr lang="en-GB" b="1" dirty="0" smtClean="0">
                <a:solidFill>
                  <a:srgbClr val="000099"/>
                </a:solidFill>
              </a:rPr>
              <a:t>							</a:t>
            </a:r>
            <a:r>
              <a:rPr lang="en-GB" b="1" dirty="0" smtClean="0">
                <a:solidFill>
                  <a:schemeClr val="tx1"/>
                </a:solidFill>
              </a:rPr>
              <a:t>   6 %	</a:t>
            </a:r>
            <a:r>
              <a:rPr lang="en-GB" b="1" dirty="0">
                <a:solidFill>
                  <a:srgbClr val="000099"/>
                </a:solidFill>
              </a:rPr>
              <a:t/>
            </a:r>
            <a:br>
              <a:rPr lang="en-GB" b="1" dirty="0">
                <a:solidFill>
                  <a:srgbClr val="000099"/>
                </a:solidFill>
              </a:rPr>
            </a:br>
            <a:r>
              <a:rPr lang="en-GB" b="1" dirty="0">
                <a:solidFill>
                  <a:srgbClr val="000099"/>
                </a:solidFill>
              </a:rPr>
              <a:t>                                  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80 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%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ont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trouvé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leur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emploi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en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moins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4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mois</a:t>
            </a:r>
            <a:endParaRPr lang="en-GB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90 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% en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moins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6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mois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20675" indent="-319088" algn="ctr">
              <a:lnSpc>
                <a:spcPct val="78000"/>
              </a:lnSpc>
              <a:spcBef>
                <a:spcPts val="7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performance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toujours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remarquable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qui se confirme.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CC33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CC33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CC33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1403648" y="4005064"/>
            <a:ext cx="144462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2771800" y="4437112"/>
            <a:ext cx="144462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861551" y="6577282"/>
            <a:ext cx="282449" cy="2807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E7EAB9-5653-40C1-952C-151BBEE86417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23850" y="765175"/>
            <a:ext cx="8569325" cy="264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20675" indent="-319088">
              <a:lnSpc>
                <a:spcPct val="70000"/>
              </a:lnSpc>
              <a:spcBef>
                <a:spcPts val="9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600" b="1" dirty="0">
                <a:solidFill>
                  <a:schemeClr val="tx1"/>
                </a:solidFill>
                <a:latin typeface="Arial Black" pitchFamily="34" charset="0"/>
              </a:rPr>
              <a:t>QUELLE EST VOTRE SITUATION ACTUELLE ?</a:t>
            </a:r>
          </a:p>
          <a:p>
            <a:pPr marL="320675" indent="-319088">
              <a:lnSpc>
                <a:spcPct val="70000"/>
              </a:lnSpc>
              <a:spcBef>
                <a:spcPts val="9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sz="1000" b="1" dirty="0">
                <a:solidFill>
                  <a:srgbClr val="000099"/>
                </a:solidFill>
              </a:rPr>
              <a:t> </a:t>
            </a:r>
          </a:p>
          <a:p>
            <a:pPr marL="320675" indent="-319088">
              <a:lnSpc>
                <a:spcPct val="70000"/>
              </a:lnSpc>
              <a:spcBef>
                <a:spcPts val="9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>
                <a:solidFill>
                  <a:srgbClr val="000099"/>
                </a:solidFill>
              </a:rPr>
              <a:t>En </a:t>
            </a:r>
            <a:r>
              <a:rPr lang="en-GB" b="1" dirty="0" err="1">
                <a:solidFill>
                  <a:srgbClr val="000099"/>
                </a:solidFill>
              </a:rPr>
              <a:t>activité</a:t>
            </a:r>
            <a:r>
              <a:rPr lang="en-GB" b="1" dirty="0">
                <a:solidFill>
                  <a:srgbClr val="000099"/>
                </a:solidFill>
              </a:rPr>
              <a:t>                         </a:t>
            </a:r>
            <a:r>
              <a:rPr lang="en-GB" sz="2000" b="1" dirty="0">
                <a:solidFill>
                  <a:srgbClr val="000099"/>
                </a:solidFill>
              </a:rPr>
              <a:t>     </a:t>
            </a:r>
            <a:r>
              <a:rPr lang="en-GB" b="1" dirty="0" smtClean="0">
                <a:solidFill>
                  <a:schemeClr val="tx1"/>
                </a:solidFill>
              </a:rPr>
              <a:t>90 %</a:t>
            </a:r>
            <a:endParaRPr lang="en-GB" sz="1200" b="1" dirty="0">
              <a:solidFill>
                <a:schemeClr val="tx1"/>
              </a:solidFill>
            </a:endParaRP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>
                <a:solidFill>
                  <a:srgbClr val="000099"/>
                </a:solidFill>
              </a:rPr>
              <a:t>Recherche</a:t>
            </a:r>
            <a:r>
              <a:rPr lang="en-GB" b="1" dirty="0">
                <a:solidFill>
                  <a:srgbClr val="000099"/>
                </a:solidFill>
              </a:rPr>
              <a:t> </a:t>
            </a:r>
            <a:r>
              <a:rPr lang="en-GB" b="1" dirty="0" err="1">
                <a:solidFill>
                  <a:srgbClr val="000099"/>
                </a:solidFill>
              </a:rPr>
              <a:t>d’emploi</a:t>
            </a:r>
            <a:r>
              <a:rPr lang="en-GB" b="1" dirty="0">
                <a:solidFill>
                  <a:srgbClr val="000099"/>
                </a:solidFill>
              </a:rPr>
              <a:t>               </a:t>
            </a:r>
            <a:r>
              <a:rPr lang="en-GB" b="1" dirty="0">
                <a:solidFill>
                  <a:schemeClr val="tx1"/>
                </a:solidFill>
              </a:rPr>
              <a:t>3 </a:t>
            </a:r>
            <a:r>
              <a:rPr lang="en-GB" b="1" dirty="0" smtClean="0">
                <a:solidFill>
                  <a:schemeClr val="tx1"/>
                </a:solidFill>
              </a:rPr>
              <a:t>%			</a:t>
            </a:r>
            <a:r>
              <a:rPr lang="en-GB" sz="1600" b="1" dirty="0" smtClean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Cadre            </a:t>
            </a:r>
            <a:r>
              <a:rPr lang="en-GB" sz="1600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77 %</a:t>
            </a:r>
            <a:r>
              <a:rPr lang="en-GB" sz="1050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  </a:t>
            </a:r>
            <a:endParaRPr lang="en-GB" sz="1600" b="1" dirty="0">
              <a:solidFill>
                <a:schemeClr val="tx1"/>
              </a:solidFill>
            </a:endParaRP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>
                <a:solidFill>
                  <a:srgbClr val="000099"/>
                </a:solidFill>
              </a:rPr>
              <a:t>Sans </a:t>
            </a:r>
            <a:r>
              <a:rPr lang="en-GB" b="1" dirty="0" err="1">
                <a:solidFill>
                  <a:srgbClr val="000099"/>
                </a:solidFill>
              </a:rPr>
              <a:t>activité</a:t>
            </a:r>
            <a:r>
              <a:rPr lang="en-GB" b="1" dirty="0">
                <a:solidFill>
                  <a:srgbClr val="000099"/>
                </a:solidFill>
              </a:rPr>
              <a:t> par </a:t>
            </a:r>
            <a:r>
              <a:rPr lang="en-GB" b="1" dirty="0" err="1">
                <a:solidFill>
                  <a:srgbClr val="000099"/>
                </a:solidFill>
              </a:rPr>
              <a:t>choix</a:t>
            </a:r>
            <a:r>
              <a:rPr lang="en-GB" b="1" dirty="0">
                <a:solidFill>
                  <a:srgbClr val="000099"/>
                </a:solidFill>
              </a:rPr>
              <a:t>      </a:t>
            </a:r>
            <a:r>
              <a:rPr lang="en-GB" b="1" dirty="0" smtClean="0">
                <a:solidFill>
                  <a:srgbClr val="000099"/>
                </a:solidFill>
              </a:rPr>
              <a:t>    </a:t>
            </a:r>
            <a:r>
              <a:rPr lang="en-GB" b="1" dirty="0">
                <a:solidFill>
                  <a:schemeClr val="tx1"/>
                </a:solidFill>
              </a:rPr>
              <a:t>1 </a:t>
            </a:r>
            <a:r>
              <a:rPr lang="en-GB" b="1" dirty="0" smtClean="0">
                <a:solidFill>
                  <a:schemeClr val="tx1"/>
                </a:solidFill>
              </a:rPr>
              <a:t>%			</a:t>
            </a:r>
            <a:r>
              <a:rPr lang="en-GB" sz="1600" b="1" dirty="0" smtClean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Non cadre     </a:t>
            </a:r>
            <a:r>
              <a:rPr lang="en-GB" sz="1600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23 %</a:t>
            </a: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 smtClean="0">
                <a:solidFill>
                  <a:srgbClr val="000099"/>
                </a:solidFill>
              </a:rPr>
              <a:t>Autres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sz="1200" b="1" dirty="0" smtClean="0">
                <a:solidFill>
                  <a:srgbClr val="000099"/>
                </a:solidFill>
              </a:rPr>
              <a:t>(formation, </a:t>
            </a:r>
            <a:r>
              <a:rPr lang="en-GB" sz="1200" b="1" dirty="0" err="1" smtClean="0">
                <a:solidFill>
                  <a:srgbClr val="000099"/>
                </a:solidFill>
              </a:rPr>
              <a:t>retraite</a:t>
            </a:r>
            <a:r>
              <a:rPr lang="en-GB" sz="1200" b="1" dirty="0" smtClean="0">
                <a:solidFill>
                  <a:srgbClr val="000099"/>
                </a:solidFill>
              </a:rPr>
              <a:t> ...)			      </a:t>
            </a:r>
            <a:r>
              <a:rPr lang="en-GB" b="1" dirty="0" smtClean="0">
                <a:solidFill>
                  <a:schemeClr val="tx1"/>
                </a:solidFill>
              </a:rPr>
              <a:t>6 %</a:t>
            </a: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200" b="1" dirty="0" smtClean="0">
              <a:solidFill>
                <a:schemeClr val="tx1"/>
              </a:solidFill>
            </a:endParaRP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200" b="1" dirty="0">
              <a:solidFill>
                <a:schemeClr val="tx1"/>
              </a:solidFill>
            </a:endParaRPr>
          </a:p>
          <a:p>
            <a:pPr marL="320675" indent="-319088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2000" b="1" dirty="0">
              <a:solidFill>
                <a:srgbClr val="C00000"/>
              </a:solidFill>
            </a:endParaRPr>
          </a:p>
        </p:txBody>
      </p:sp>
      <p:pic>
        <p:nvPicPr>
          <p:cNvPr id="10243" name="Image 3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3528" y="3178338"/>
            <a:ext cx="8424863" cy="433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>
              <a:lnSpc>
                <a:spcPct val="78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600" b="1" dirty="0">
                <a:solidFill>
                  <a:schemeClr val="tx1"/>
                </a:solidFill>
                <a:latin typeface="Arial Black" pitchFamily="34" charset="0"/>
                <a:ea typeface="Lucida Sans Unicode" pitchFamily="34" charset="0"/>
              </a:rPr>
              <a:t>QUEL EST VOTRE STATUT ? </a:t>
            </a:r>
          </a:p>
          <a:p>
            <a:pPr marL="320675" indent="-319088">
              <a:lnSpc>
                <a:spcPct val="78000"/>
              </a:lnSpc>
              <a:spcBef>
                <a:spcPts val="8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800" b="1" dirty="0">
              <a:solidFill>
                <a:srgbClr val="000099"/>
              </a:solidFill>
              <a:latin typeface="Arial Black" pitchFamily="34" charset="0"/>
              <a:ea typeface="Lucida Sans Unicode" pitchFamily="34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Salarié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du </a:t>
            </a: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Privé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                     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64 %           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Salarié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du Public et OPA	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  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21 %</a:t>
            </a:r>
            <a:endParaRPr lang="en-GB" sz="1200" b="1" dirty="0">
              <a:solidFill>
                <a:schemeClr val="tx1"/>
              </a:solidFill>
              <a:latin typeface="Arial" charset="0"/>
              <a:ea typeface="Lucida Sans Unicode" pitchFamily="34" charset="0"/>
              <a:cs typeface="Lucida Sans Unicode" pitchFamily="32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Chef </a:t>
            </a: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d’entreprise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                   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12 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% 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		</a:t>
            </a:r>
            <a:endParaRPr lang="en-GB" sz="1600" b="1" dirty="0">
              <a:solidFill>
                <a:srgbClr val="000099"/>
              </a:solidFill>
              <a:latin typeface="Arial" charset="0"/>
              <a:ea typeface="Lucida Sans Unicode" pitchFamily="34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Prof. </a:t>
            </a: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libérale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, </a:t>
            </a:r>
            <a:r>
              <a:rPr lang="en-GB" b="1" dirty="0" err="1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indépend</a:t>
            </a:r>
            <a:r>
              <a:rPr lang="en-GB" b="1" dirty="0">
                <a:solidFill>
                  <a:srgbClr val="000099"/>
                </a:solidFill>
                <a:latin typeface="Arial" charset="0"/>
                <a:ea typeface="Lucida Sans Unicode" pitchFamily="34" charset="0"/>
              </a:rPr>
              <a:t>. 	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    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3 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% </a:t>
            </a:r>
            <a:endParaRPr lang="en-GB" b="1" dirty="0" smtClean="0">
              <a:solidFill>
                <a:schemeClr val="tx1"/>
              </a:solidFill>
              <a:latin typeface="Arial" charset="0"/>
              <a:ea typeface="Lucida Sans Unicode" pitchFamily="34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ea typeface="Lucida Sans Unicode" pitchFamily="34" charset="0"/>
            </a:endParaRP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L’entrepreunariat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 a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fortement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progressé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 par rapport aux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enquêtes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précédentes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Lucida Sans Unicode" pitchFamily="34" charset="0"/>
              </a:rPr>
              <a:t>.</a:t>
            </a:r>
          </a:p>
          <a:p>
            <a:pPr marL="320675" indent="-319088">
              <a:lnSpc>
                <a:spcPct val="78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b="1" dirty="0" smtClean="0">
                <a:solidFill>
                  <a:schemeClr val="tx1"/>
                </a:solidFill>
                <a:latin typeface="Arial" charset="0"/>
                <a:ea typeface="Lucida Sans Unicode" pitchFamily="34" charset="0"/>
              </a:rPr>
              <a:t>						</a:t>
            </a:r>
            <a:endParaRPr lang="en-GB" b="1" dirty="0">
              <a:solidFill>
                <a:schemeClr val="tx1"/>
              </a:solidFill>
              <a:latin typeface="Arial" charset="0"/>
              <a:ea typeface="Lucida Sans Unicode" pitchFamily="34" charset="0"/>
            </a:endParaRPr>
          </a:p>
          <a:p>
            <a:pPr marL="320675" indent="-319088" algn="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1000" b="1" i="1" dirty="0" smtClean="0">
                <a:solidFill>
                  <a:srgbClr val="C00000"/>
                </a:solidFill>
                <a:latin typeface="Arial" charset="0"/>
                <a:ea typeface="Lucida Sans Unicode" pitchFamily="34" charset="0"/>
              </a:rPr>
              <a:t>    </a:t>
            </a:r>
            <a:endParaRPr lang="en-GB" sz="1000" b="1" i="1" dirty="0">
              <a:solidFill>
                <a:srgbClr val="C00000"/>
              </a:solidFill>
              <a:latin typeface="Arial" charset="0"/>
              <a:ea typeface="Lucida Sans Unicode" pitchFamily="34" charset="0"/>
              <a:cs typeface="Lucida Sans Unicode" pitchFamily="32" charset="0"/>
            </a:endParaRPr>
          </a:p>
          <a:p>
            <a:pPr marL="344487" lvl="1" indent="-342900" algn="r">
              <a:lnSpc>
                <a:spcPct val="70000"/>
              </a:lnSpc>
              <a:spcBef>
                <a:spcPts val="7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900" b="1" i="1" dirty="0">
              <a:solidFill>
                <a:schemeClr val="tx1"/>
              </a:solidFill>
              <a:latin typeface="Arial" charset="0"/>
              <a:ea typeface="Lucida Sans Unicode" pitchFamily="34" charset="0"/>
              <a:cs typeface="Lucida Sans Unicode" pitchFamily="32" charset="0"/>
            </a:endParaRPr>
          </a:p>
          <a:p>
            <a:pPr marL="344487" indent="-342900" algn="r">
              <a:spcBef>
                <a:spcPts val="700"/>
              </a:spcBef>
              <a:spcAft>
                <a:spcPts val="600"/>
              </a:spcAft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900" b="1" i="1" dirty="0">
              <a:solidFill>
                <a:schemeClr val="tx1"/>
              </a:solidFill>
              <a:latin typeface="Arial" charset="0"/>
              <a:ea typeface="Lucida Sans Unicode" pitchFamily="34" charset="0"/>
              <a:cs typeface="Lucida Sans Unicode" pitchFamily="32" charset="0"/>
            </a:endParaRPr>
          </a:p>
          <a:p>
            <a:pPr marL="320675" lvl="1" indent="-319088" algn="r">
              <a:lnSpc>
                <a:spcPct val="78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endParaRPr lang="en-GB" sz="2000" b="1" i="1" dirty="0">
              <a:solidFill>
                <a:srgbClr val="C00000"/>
              </a:solidFill>
              <a:latin typeface="Arial" charset="0"/>
              <a:ea typeface="Lucida Sans Unicode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79613" y="230188"/>
            <a:ext cx="5905500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FF0000"/>
                </a:solidFill>
                <a:latin typeface="+mj-lt"/>
              </a:rPr>
              <a:t>OBSERVATOIRE DE L’EMPLOI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2014 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ENQUÊTE REALISÉE PAR INGENIA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63768" y="6388961"/>
            <a:ext cx="380232" cy="265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E7EAB9-5653-40C1-952C-151BBEE86417}" type="slidenum">
              <a:rPr lang="en-GB" sz="12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sz="12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268760"/>
            <a:ext cx="8136904" cy="4381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C00000"/>
                </a:solidFill>
                <a:latin typeface="Arial Black" pitchFamily="34" charset="0"/>
              </a:rPr>
              <a:t>ENVISAGEZ-VOUS</a:t>
            </a: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C00000"/>
                </a:solidFill>
                <a:latin typeface="Arial Black" pitchFamily="34" charset="0"/>
              </a:rPr>
              <a:t>des CHANGEMENTS PROFFESSIONNELS </a:t>
            </a:r>
            <a:r>
              <a:rPr lang="en-GB" altLang="fr-FR" b="1" dirty="0" err="1" smtClean="0">
                <a:solidFill>
                  <a:srgbClr val="C00000"/>
                </a:solidFill>
                <a:latin typeface="Arial Black" pitchFamily="34" charset="0"/>
              </a:rPr>
              <a:t>dans</a:t>
            </a:r>
            <a:r>
              <a:rPr lang="en-GB" altLang="fr-FR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C00000"/>
                </a:solidFill>
                <a:latin typeface="Arial Black" pitchFamily="34" charset="0"/>
              </a:rPr>
              <a:t>LES DEUX ANNEES A VENIR ?</a:t>
            </a: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800" b="1" i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1063625" lvl="1" indent="-319088" eaLnBrk="1" hangingPunct="1"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sz="800" b="1" dirty="0" smtClean="0">
              <a:solidFill>
                <a:srgbClr val="000099"/>
              </a:solidFill>
            </a:endParaRPr>
          </a:p>
          <a:p>
            <a:pPr marL="320675" indent="-319088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000099"/>
                </a:solidFill>
              </a:rPr>
              <a:t>	               OUI  à 64% pour les – de 34 </a:t>
            </a:r>
            <a:r>
              <a:rPr lang="en-GB" altLang="fr-FR" b="1" dirty="0" err="1" smtClean="0">
                <a:solidFill>
                  <a:srgbClr val="000099"/>
                </a:solidFill>
              </a:rPr>
              <a:t>ans</a:t>
            </a:r>
            <a:r>
              <a:rPr lang="en-GB" altLang="fr-FR" b="1" dirty="0" smtClean="0">
                <a:solidFill>
                  <a:srgbClr val="000099"/>
                </a:solidFill>
              </a:rPr>
              <a:t>            </a:t>
            </a:r>
          </a:p>
          <a:p>
            <a:pPr marL="320675" indent="-319088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000099"/>
                </a:solidFill>
              </a:rPr>
              <a:t>						47% pour les 35/44 </a:t>
            </a:r>
            <a:r>
              <a:rPr lang="en-GB" altLang="fr-FR" b="1" dirty="0" err="1" smtClean="0">
                <a:solidFill>
                  <a:srgbClr val="000099"/>
                </a:solidFill>
              </a:rPr>
              <a:t>ans</a:t>
            </a:r>
            <a:endParaRPr lang="en-GB" altLang="fr-FR" b="1" dirty="0" smtClean="0">
              <a:solidFill>
                <a:srgbClr val="000099"/>
              </a:solidFill>
            </a:endParaRPr>
          </a:p>
          <a:p>
            <a:pPr marL="320675" indent="-319088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dirty="0" smtClean="0">
                <a:solidFill>
                  <a:srgbClr val="000099"/>
                </a:solidFill>
              </a:rPr>
              <a:t>						39% pour les 45/54 </a:t>
            </a:r>
            <a:r>
              <a:rPr lang="en-GB" altLang="fr-FR" b="1" dirty="0" err="1" smtClean="0">
                <a:solidFill>
                  <a:srgbClr val="000099"/>
                </a:solidFill>
              </a:rPr>
              <a:t>ans</a:t>
            </a:r>
            <a:endParaRPr lang="en-GB" altLang="fr-FR" b="1" dirty="0" smtClean="0">
              <a:solidFill>
                <a:srgbClr val="000099"/>
              </a:solidFill>
            </a:endParaRPr>
          </a:p>
          <a:p>
            <a:pPr marL="320675" indent="-319088" eaLnBrk="1" hangingPunct="1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altLang="fr-FR" b="1" dirty="0" smtClean="0">
              <a:solidFill>
                <a:srgbClr val="000099"/>
              </a:solidFill>
            </a:endParaRP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smtClean="0">
                <a:solidFill>
                  <a:srgbClr val="C00000"/>
                </a:solidFill>
              </a:rPr>
              <a:t>Le </a:t>
            </a:r>
            <a:r>
              <a:rPr lang="en-GB" altLang="fr-FR" b="1" i="1" dirty="0" err="1" smtClean="0">
                <a:solidFill>
                  <a:srgbClr val="C00000"/>
                </a:solidFill>
              </a:rPr>
              <a:t>cursus</a:t>
            </a:r>
            <a:r>
              <a:rPr lang="en-GB" altLang="fr-FR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</a:rPr>
              <a:t>professionnel</a:t>
            </a:r>
            <a:r>
              <a:rPr lang="en-GB" altLang="fr-FR" b="1" i="1" dirty="0" smtClean="0">
                <a:solidFill>
                  <a:srgbClr val="C00000"/>
                </a:solidFill>
              </a:rPr>
              <a:t> : </a:t>
            </a:r>
          </a:p>
          <a:p>
            <a:pPr marL="320675" indent="-319088" algn="ctr" eaLnBrk="1" hangingPunct="1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altLang="fr-FR" b="1" i="1" dirty="0" err="1" smtClean="0">
                <a:solidFill>
                  <a:srgbClr val="C00000"/>
                </a:solidFill>
              </a:rPr>
              <a:t>une</a:t>
            </a:r>
            <a:r>
              <a:rPr lang="en-GB" altLang="fr-FR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</a:rPr>
              <a:t>trajectoire</a:t>
            </a:r>
            <a:r>
              <a:rPr lang="en-GB" altLang="fr-FR" b="1" i="1" dirty="0" smtClean="0">
                <a:solidFill>
                  <a:srgbClr val="C00000"/>
                </a:solidFill>
              </a:rPr>
              <a:t> en </a:t>
            </a:r>
            <a:r>
              <a:rPr lang="en-GB" altLang="fr-FR" b="1" i="1" dirty="0" err="1" smtClean="0">
                <a:solidFill>
                  <a:srgbClr val="C00000"/>
                </a:solidFill>
              </a:rPr>
              <a:t>perpétuel</a:t>
            </a:r>
            <a:r>
              <a:rPr lang="en-GB" altLang="fr-FR" b="1" i="1" dirty="0" smtClean="0">
                <a:solidFill>
                  <a:srgbClr val="C00000"/>
                </a:solidFill>
              </a:rPr>
              <a:t> </a:t>
            </a:r>
            <a:r>
              <a:rPr lang="en-GB" altLang="fr-FR" b="1" i="1" dirty="0" err="1" smtClean="0">
                <a:solidFill>
                  <a:srgbClr val="C00000"/>
                </a:solidFill>
              </a:rPr>
              <a:t>ajustement</a:t>
            </a:r>
            <a:r>
              <a:rPr lang="en-GB" altLang="fr-FR" b="1" i="1" dirty="0" smtClean="0">
                <a:solidFill>
                  <a:srgbClr val="C00000"/>
                </a:solidFill>
              </a:rPr>
              <a:t> ....</a:t>
            </a:r>
            <a:endParaRPr lang="en-GB" altLang="fr-FR" b="1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04448" y="6453336"/>
            <a:ext cx="364202" cy="25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E7EAB9-5653-40C1-952C-151BBEE86417}" type="slidenum">
              <a:rPr lang="en-GB" sz="1100" smtClean="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sz="11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332656"/>
            <a:ext cx="7344816" cy="43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</a:rPr>
              <a:t>OBSERVATOIRE DE L’EMPLOI 2014 ENQUÊTE REALISÉE PAR INGENIA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pic>
        <p:nvPicPr>
          <p:cNvPr id="5" name="Image 3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6588125" y="640238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2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217EF6C-850F-41FF-86C2-147145D3DEFB}" type="slidenum">
              <a:rPr lang="en-GB" sz="1200">
                <a:solidFill>
                  <a:srgbClr val="000000"/>
                </a:solidFill>
                <a:latin typeface="Verdana" pitchFamily="34" charset="0"/>
              </a:rPr>
              <a:pPr algn="r">
                <a:lnSpc>
                  <a:spcPct val="102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GB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95536" y="1052736"/>
            <a:ext cx="7847013" cy="518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20675" indent="-319088">
              <a:lnSpc>
                <a:spcPct val="87000"/>
              </a:lnSpc>
              <a:spcBef>
                <a:spcPts val="25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100" b="1" dirty="0">
              <a:solidFill>
                <a:srgbClr val="003366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10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>
                <a:solidFill>
                  <a:srgbClr val="C00000"/>
                </a:solidFill>
                <a:latin typeface="Arial Black" pitchFamily="34" charset="0"/>
              </a:rPr>
              <a:t>RECHERCHE D’EMPLOIS : DIFFICULTÉS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i="1" dirty="0" err="1" smtClean="0">
                <a:solidFill>
                  <a:srgbClr val="C00000"/>
                </a:solidFill>
              </a:rPr>
              <a:t>Soutiens</a:t>
            </a:r>
            <a:r>
              <a:rPr lang="en-GB" b="1" i="1" dirty="0" smtClean="0">
                <a:solidFill>
                  <a:srgbClr val="C00000"/>
                </a:solidFill>
              </a:rPr>
              <a:t> </a:t>
            </a:r>
            <a:r>
              <a:rPr lang="en-GB" b="1" i="1" dirty="0" err="1" smtClean="0">
                <a:solidFill>
                  <a:srgbClr val="C00000"/>
                </a:solidFill>
              </a:rPr>
              <a:t>souhaités</a:t>
            </a:r>
            <a:r>
              <a:rPr lang="en-GB" b="1" i="1" dirty="0" smtClean="0">
                <a:solidFill>
                  <a:srgbClr val="C00000"/>
                </a:solidFill>
              </a:rPr>
              <a:t> pour la </a:t>
            </a:r>
            <a:r>
              <a:rPr lang="en-GB" b="1" i="1" dirty="0" err="1" smtClean="0">
                <a:solidFill>
                  <a:srgbClr val="C00000"/>
                </a:solidFill>
              </a:rPr>
              <a:t>recherche</a:t>
            </a:r>
            <a:r>
              <a:rPr lang="en-GB" b="1" i="1" dirty="0" smtClean="0">
                <a:solidFill>
                  <a:srgbClr val="C00000"/>
                </a:solidFill>
              </a:rPr>
              <a:t> d'un </a:t>
            </a:r>
            <a:r>
              <a:rPr lang="en-GB" b="1" i="1" dirty="0" err="1" smtClean="0">
                <a:solidFill>
                  <a:srgbClr val="C00000"/>
                </a:solidFill>
              </a:rPr>
              <a:t>emploi</a:t>
            </a:r>
            <a:r>
              <a:rPr lang="en-GB" b="1" i="1" dirty="0" smtClean="0">
                <a:solidFill>
                  <a:srgbClr val="C00000"/>
                </a:solidFill>
              </a:rPr>
              <a:t>,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i="1" dirty="0" err="1" smtClean="0">
                <a:solidFill>
                  <a:srgbClr val="C00000"/>
                </a:solidFill>
              </a:rPr>
              <a:t>Parmi</a:t>
            </a:r>
            <a:r>
              <a:rPr lang="en-GB" b="1" i="1" dirty="0" smtClean="0">
                <a:solidFill>
                  <a:srgbClr val="C00000"/>
                </a:solidFill>
              </a:rPr>
              <a:t> </a:t>
            </a:r>
            <a:r>
              <a:rPr lang="en-GB" b="1" i="1" dirty="0">
                <a:solidFill>
                  <a:srgbClr val="C00000"/>
                </a:solidFill>
              </a:rPr>
              <a:t>les </a:t>
            </a:r>
            <a:r>
              <a:rPr lang="en-GB" b="1" i="1" dirty="0" smtClean="0">
                <a:solidFill>
                  <a:srgbClr val="C00000"/>
                </a:solidFill>
              </a:rPr>
              <a:t>26 </a:t>
            </a:r>
            <a:r>
              <a:rPr lang="en-GB" sz="2000" b="1" i="1" dirty="0" smtClean="0">
                <a:solidFill>
                  <a:srgbClr val="C00000"/>
                </a:solidFill>
              </a:rPr>
              <a:t>(21) </a:t>
            </a:r>
            <a:r>
              <a:rPr lang="en-GB" b="1" i="1" dirty="0" err="1" smtClean="0">
                <a:solidFill>
                  <a:srgbClr val="C00000"/>
                </a:solidFill>
              </a:rPr>
              <a:t>réponses</a:t>
            </a:r>
            <a:r>
              <a:rPr lang="en-GB" b="1" i="1" dirty="0" smtClean="0">
                <a:solidFill>
                  <a:srgbClr val="C00000"/>
                </a:solidFill>
              </a:rPr>
              <a:t>, </a:t>
            </a:r>
            <a:endParaRPr lang="en-GB" b="1" i="1" dirty="0">
              <a:solidFill>
                <a:srgbClr val="C00000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                    </a:t>
            </a:r>
          </a:p>
          <a:p>
            <a:pPr marL="320675" indent="-319088">
              <a:lnSpc>
                <a:spcPct val="87000"/>
              </a:lnSpc>
              <a:spcBef>
                <a:spcPts val="2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Evaluation des </a:t>
            </a:r>
            <a:r>
              <a:rPr lang="en-GB" b="1" dirty="0" err="1" smtClean="0">
                <a:solidFill>
                  <a:srgbClr val="000099"/>
                </a:solidFill>
              </a:rPr>
              <a:t>compétences</a:t>
            </a:r>
            <a:r>
              <a:rPr lang="en-GB" b="1" dirty="0" smtClean="0">
                <a:solidFill>
                  <a:srgbClr val="000099"/>
                </a:solidFill>
              </a:rPr>
              <a:t> 					  81%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 smtClean="0">
                <a:solidFill>
                  <a:srgbClr val="000099"/>
                </a:solidFill>
              </a:rPr>
              <a:t>Découverte</a:t>
            </a:r>
            <a:r>
              <a:rPr lang="en-GB" b="1" dirty="0" smtClean="0">
                <a:solidFill>
                  <a:srgbClr val="000099"/>
                </a:solidFill>
              </a:rPr>
              <a:t> et </a:t>
            </a:r>
            <a:r>
              <a:rPr lang="en-GB" b="1" dirty="0" err="1" smtClean="0">
                <a:solidFill>
                  <a:srgbClr val="000099"/>
                </a:solidFill>
              </a:rPr>
              <a:t>maîtrise</a:t>
            </a:r>
            <a:r>
              <a:rPr lang="en-GB" b="1" dirty="0" smtClean="0">
                <a:solidFill>
                  <a:srgbClr val="000099"/>
                </a:solidFill>
              </a:rPr>
              <a:t> des </a:t>
            </a:r>
            <a:r>
              <a:rPr lang="en-GB" b="1" dirty="0" err="1" smtClean="0">
                <a:solidFill>
                  <a:srgbClr val="000099"/>
                </a:solidFill>
              </a:rPr>
              <a:t>Réseaux</a:t>
            </a:r>
            <a:r>
              <a:rPr lang="en-GB" b="1" dirty="0" smtClean="0">
                <a:solidFill>
                  <a:srgbClr val="000099"/>
                </a:solidFill>
              </a:rPr>
              <a:t>			  73%</a:t>
            </a: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smtClean="0">
                <a:solidFill>
                  <a:srgbClr val="000099"/>
                </a:solidFill>
              </a:rPr>
              <a:t>   Conception </a:t>
            </a:r>
            <a:r>
              <a:rPr lang="en-GB" b="1" dirty="0">
                <a:solidFill>
                  <a:srgbClr val="000099"/>
                </a:solidFill>
              </a:rPr>
              <a:t>d’un </a:t>
            </a:r>
            <a:r>
              <a:rPr lang="en-GB" b="1" dirty="0" err="1">
                <a:solidFill>
                  <a:srgbClr val="000099"/>
                </a:solidFill>
              </a:rPr>
              <a:t>projet</a:t>
            </a:r>
            <a:r>
              <a:rPr lang="en-GB" b="1" dirty="0">
                <a:solidFill>
                  <a:srgbClr val="000099"/>
                </a:solidFill>
              </a:rPr>
              <a:t> </a:t>
            </a:r>
            <a:r>
              <a:rPr lang="en-GB" b="1" dirty="0" err="1">
                <a:solidFill>
                  <a:srgbClr val="000099"/>
                </a:solidFill>
              </a:rPr>
              <a:t>professionnel</a:t>
            </a:r>
            <a:r>
              <a:rPr lang="en-GB" b="1" dirty="0">
                <a:solidFill>
                  <a:srgbClr val="000099"/>
                </a:solidFill>
              </a:rPr>
              <a:t>		  </a:t>
            </a:r>
            <a:r>
              <a:rPr lang="en-GB" b="1" dirty="0" smtClean="0">
                <a:solidFill>
                  <a:srgbClr val="000099"/>
                </a:solidFill>
              </a:rPr>
              <a:t>   69 %</a:t>
            </a:r>
            <a:r>
              <a:rPr lang="en-GB" b="1" dirty="0">
                <a:solidFill>
                  <a:srgbClr val="000099"/>
                </a:solidFill>
              </a:rPr>
              <a:t>	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>
                <a:solidFill>
                  <a:srgbClr val="000099"/>
                </a:solidFill>
              </a:rPr>
              <a:t>Conduite</a:t>
            </a:r>
            <a:r>
              <a:rPr lang="en-GB" b="1" dirty="0">
                <a:solidFill>
                  <a:srgbClr val="000099"/>
                </a:solidFill>
              </a:rPr>
              <a:t> </a:t>
            </a:r>
            <a:r>
              <a:rPr lang="en-GB" b="1" dirty="0" err="1">
                <a:solidFill>
                  <a:srgbClr val="000099"/>
                </a:solidFill>
              </a:rPr>
              <a:t>d'entretien</a:t>
            </a:r>
            <a:r>
              <a:rPr lang="en-GB" b="1" dirty="0">
                <a:solidFill>
                  <a:srgbClr val="000099"/>
                </a:solidFill>
              </a:rPr>
              <a:t>    			          			  </a:t>
            </a:r>
            <a:r>
              <a:rPr lang="en-GB" b="1" dirty="0" smtClean="0">
                <a:solidFill>
                  <a:srgbClr val="000099"/>
                </a:solidFill>
              </a:rPr>
              <a:t>39 %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buFont typeface="Times New Roman" pitchFamily="18" charset="0"/>
              <a:buNone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>
                <a:solidFill>
                  <a:srgbClr val="000099"/>
                </a:solidFill>
              </a:rPr>
              <a:t>Rédaction</a:t>
            </a:r>
            <a:r>
              <a:rPr lang="en-GB" b="1" dirty="0">
                <a:solidFill>
                  <a:srgbClr val="000099"/>
                </a:solidFill>
              </a:rPr>
              <a:t> </a:t>
            </a:r>
            <a:r>
              <a:rPr lang="en-GB" b="1" dirty="0" err="1">
                <a:solidFill>
                  <a:srgbClr val="000099"/>
                </a:solidFill>
              </a:rPr>
              <a:t>d'une</a:t>
            </a:r>
            <a:r>
              <a:rPr lang="en-GB" b="1" dirty="0">
                <a:solidFill>
                  <a:srgbClr val="000099"/>
                </a:solidFill>
              </a:rPr>
              <a:t> </a:t>
            </a:r>
            <a:r>
              <a:rPr lang="en-GB" b="1" dirty="0" err="1">
                <a:solidFill>
                  <a:srgbClr val="000099"/>
                </a:solidFill>
              </a:rPr>
              <a:t>lettre</a:t>
            </a:r>
            <a:r>
              <a:rPr lang="en-GB" b="1" dirty="0">
                <a:solidFill>
                  <a:srgbClr val="000099"/>
                </a:solidFill>
              </a:rPr>
              <a:t> de motivation			  </a:t>
            </a:r>
            <a:r>
              <a:rPr lang="en-GB" b="1" dirty="0" smtClean="0">
                <a:solidFill>
                  <a:srgbClr val="000099"/>
                </a:solidFill>
              </a:rPr>
              <a:t>15 %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n-GB" b="1" dirty="0" err="1">
                <a:solidFill>
                  <a:srgbClr val="000099"/>
                </a:solidFill>
              </a:rPr>
              <a:t>Rédaction</a:t>
            </a:r>
            <a:r>
              <a:rPr lang="en-GB" b="1" dirty="0">
                <a:solidFill>
                  <a:srgbClr val="000099"/>
                </a:solidFill>
              </a:rPr>
              <a:t> d'un CV                  			             </a:t>
            </a:r>
            <a:r>
              <a:rPr lang="en-GB" b="1" dirty="0" smtClean="0">
                <a:solidFill>
                  <a:srgbClr val="000099"/>
                </a:solidFill>
              </a:rPr>
              <a:t>11 %</a:t>
            </a:r>
            <a:endParaRPr lang="en-GB" sz="2000" b="1" dirty="0">
              <a:solidFill>
                <a:srgbClr val="000099"/>
              </a:solidFill>
            </a:endParaRPr>
          </a:p>
          <a:p>
            <a:pPr marL="320675" indent="-319088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endParaRPr lang="en-GB" sz="800" b="1" dirty="0">
              <a:solidFill>
                <a:srgbClr val="000099"/>
              </a:solidFill>
            </a:endParaRPr>
          </a:p>
          <a:p>
            <a:pPr marL="320675" indent="-319088" algn="ctr">
              <a:lnSpc>
                <a:spcPct val="87000"/>
              </a:lnSpc>
              <a:spcBef>
                <a:spcPts val="600"/>
              </a:spcBef>
              <a:buSzPct val="100000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  <a:defRPr/>
            </a:pP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besoin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mieux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concevoir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projet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professionnel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se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connaître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au plan des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compétences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et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maîtriser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un </a:t>
            </a:r>
            <a:r>
              <a:rPr lang="en-GB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entretien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763688" y="0"/>
            <a:ext cx="5976937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39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OBSERVATOIRE DE L’EMPLOI 2014 ENQUÊTE REALISÉE PAR INGENIA</a:t>
            </a:r>
            <a:endParaRPr lang="fr-FR" sz="16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Image 8" descr="\\assistante-pc\Users\Assistante\Documents\Organisation\Logo\logo_ingenia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368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3895</TotalTime>
  <Words>1239</Words>
  <Application>Microsoft Office PowerPoint</Application>
  <PresentationFormat>Affichage à l'écran (4:3)</PresentationFormat>
  <Paragraphs>612</Paragraphs>
  <Slides>26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b.granjon</dc:creator>
  <cp:lastModifiedBy>Caroline</cp:lastModifiedBy>
  <cp:revision>516</cp:revision>
  <cp:lastPrinted>1601-01-01T00:00:00Z</cp:lastPrinted>
  <dcterms:created xsi:type="dcterms:W3CDTF">1601-01-01T00:00:00Z</dcterms:created>
  <dcterms:modified xsi:type="dcterms:W3CDTF">2015-03-03T10:04:26Z</dcterms:modified>
</cp:coreProperties>
</file>